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0"/>
  </p:notesMasterIdLst>
  <p:handoutMasterIdLst>
    <p:handoutMasterId r:id="rId71"/>
  </p:handoutMasterIdLst>
  <p:sldIdLst>
    <p:sldId id="476" r:id="rId2"/>
    <p:sldId id="414" r:id="rId3"/>
    <p:sldId id="416" r:id="rId4"/>
    <p:sldId id="417" r:id="rId5"/>
    <p:sldId id="418" r:id="rId6"/>
    <p:sldId id="415" r:id="rId7"/>
    <p:sldId id="428" r:id="rId8"/>
    <p:sldId id="441" r:id="rId9"/>
    <p:sldId id="442" r:id="rId10"/>
    <p:sldId id="443" r:id="rId11"/>
    <p:sldId id="444" r:id="rId12"/>
    <p:sldId id="389" r:id="rId13"/>
    <p:sldId id="419" r:id="rId14"/>
    <p:sldId id="420" r:id="rId15"/>
    <p:sldId id="423" r:id="rId16"/>
    <p:sldId id="425" r:id="rId17"/>
    <p:sldId id="424" r:id="rId18"/>
    <p:sldId id="429" r:id="rId19"/>
    <p:sldId id="426" r:id="rId20"/>
    <p:sldId id="430" r:id="rId21"/>
    <p:sldId id="432" r:id="rId22"/>
    <p:sldId id="431" r:id="rId23"/>
    <p:sldId id="436" r:id="rId24"/>
    <p:sldId id="447" r:id="rId25"/>
    <p:sldId id="437" r:id="rId26"/>
    <p:sldId id="445" r:id="rId27"/>
    <p:sldId id="446" r:id="rId28"/>
    <p:sldId id="448" r:id="rId29"/>
    <p:sldId id="449" r:id="rId30"/>
    <p:sldId id="451" r:id="rId31"/>
    <p:sldId id="475" r:id="rId32"/>
    <p:sldId id="452" r:id="rId33"/>
    <p:sldId id="453" r:id="rId34"/>
    <p:sldId id="454" r:id="rId35"/>
    <p:sldId id="477" r:id="rId36"/>
    <p:sldId id="478" r:id="rId37"/>
    <p:sldId id="479" r:id="rId38"/>
    <p:sldId id="480" r:id="rId39"/>
    <p:sldId id="481" r:id="rId40"/>
    <p:sldId id="482" r:id="rId41"/>
    <p:sldId id="483" r:id="rId42"/>
    <p:sldId id="484" r:id="rId43"/>
    <p:sldId id="485" r:id="rId44"/>
    <p:sldId id="486" r:id="rId45"/>
    <p:sldId id="487" r:id="rId46"/>
    <p:sldId id="488" r:id="rId47"/>
    <p:sldId id="489" r:id="rId48"/>
    <p:sldId id="490" r:id="rId49"/>
    <p:sldId id="491" r:id="rId50"/>
    <p:sldId id="492" r:id="rId51"/>
    <p:sldId id="493" r:id="rId52"/>
    <p:sldId id="494" r:id="rId53"/>
    <p:sldId id="495" r:id="rId54"/>
    <p:sldId id="496" r:id="rId55"/>
    <p:sldId id="497" r:id="rId56"/>
    <p:sldId id="498" r:id="rId57"/>
    <p:sldId id="499" r:id="rId58"/>
    <p:sldId id="500" r:id="rId59"/>
    <p:sldId id="501" r:id="rId60"/>
    <p:sldId id="502" r:id="rId61"/>
    <p:sldId id="503" r:id="rId62"/>
    <p:sldId id="504" r:id="rId63"/>
    <p:sldId id="505" r:id="rId64"/>
    <p:sldId id="506" r:id="rId65"/>
    <p:sldId id="507" r:id="rId66"/>
    <p:sldId id="508" r:id="rId67"/>
    <p:sldId id="509" r:id="rId68"/>
    <p:sldId id="510" r:id="rId6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86" autoAdjust="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557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7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7.emf"/><Relationship Id="rId1" Type="http://schemas.openxmlformats.org/officeDocument/2006/relationships/image" Target="../media/image3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9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8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9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7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0.emf"/><Relationship Id="rId1" Type="http://schemas.openxmlformats.org/officeDocument/2006/relationships/image" Target="../media/image7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3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32.e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image" Target="../media/image35.emf"/><Relationship Id="rId4" Type="http://schemas.openxmlformats.org/officeDocument/2006/relationships/image" Target="../media/image38.emf"/></Relationships>
</file>

<file path=ppt/drawings/_rels/vmlDrawing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33.e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drawings/_rels/vmlDrawing4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image" Target="../media/image41.emf"/><Relationship Id="rId4" Type="http://schemas.openxmlformats.org/officeDocument/2006/relationships/image" Target="../media/image44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4" Type="http://schemas.openxmlformats.org/officeDocument/2006/relationships/image" Target="../media/image1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FEA5FD-FF53-A44A-9188-6CFBE49BE893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104216-2D05-844B-94FB-5444D446E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15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2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918EF-26F2-F641-9B39-65E2E78847ED}" type="datetimeFigureOut">
              <a:rPr lang="en-US" smtClean="0"/>
              <a:t>11/30/2018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3207C-337C-5744-B32B-244402CD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082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953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14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83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78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7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we</a:t>
            </a:r>
            <a:r>
              <a:rPr lang="en-US" baseline="0" dirty="0" smtClean="0"/>
              <a:t> can always scale w by a constant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69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we</a:t>
            </a:r>
            <a:r>
              <a:rPr lang="en-US" baseline="0" dirty="0" smtClean="0"/>
              <a:t> can always scale w by a </a:t>
            </a:r>
            <a:r>
              <a:rPr lang="en-US" baseline="0" smtClean="0"/>
              <a:t>constant factor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69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they are vectors (i.e. points) and they support/define</a:t>
            </a:r>
            <a:r>
              <a:rPr lang="en-US" baseline="0" dirty="0" smtClean="0"/>
              <a:t> the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27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6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“distance” is the </a:t>
            </a:r>
            <a:r>
              <a:rPr lang="en-US" dirty="0" err="1" smtClean="0"/>
              <a:t>unnormalized</a:t>
            </a:r>
            <a:r>
              <a:rPr lang="en-US" dirty="0" smtClean="0"/>
              <a:t> projection, not to be confused with the true distance which would be with respect to w/||w||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32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points are incorrectly classified so the prediction (</a:t>
            </a:r>
            <a:r>
              <a:rPr lang="en-US" dirty="0" err="1" smtClean="0"/>
              <a:t>wx+b</a:t>
            </a:r>
            <a:r>
              <a:rPr lang="en-US" dirty="0" smtClean="0"/>
              <a:t>)</a:t>
            </a:r>
            <a:r>
              <a:rPr lang="en-US" baseline="0" dirty="0" smtClean="0"/>
              <a:t> times the label (</a:t>
            </a:r>
            <a:r>
              <a:rPr lang="en-US" baseline="0" dirty="0" err="1" smtClean="0"/>
              <a:t>yi</a:t>
            </a:r>
            <a:r>
              <a:rPr lang="en-US" baseline="0" dirty="0" smtClean="0"/>
              <a:t>) will have different signs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41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55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354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11/30/2018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752600"/>
            <a:ext cx="3810000" cy="4876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752600"/>
            <a:ext cx="3810000" cy="4876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1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C12E44-21C8-A94C-BB3D-BAFA06C528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3787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931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fld id="{FEED5137-3D9A-B446-B923-E853444FB1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36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11/30/2018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11/30/2018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11/30/2018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11/30/2018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11/30/2018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11/30/2018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5" r:id="rId14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emf"/><Relationship Id="rId12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9.bin"/><Relationship Id="rId11" Type="http://schemas.openxmlformats.org/officeDocument/2006/relationships/oleObject" Target="../embeddings/oleObject12.bin"/><Relationship Id="rId5" Type="http://schemas.openxmlformats.org/officeDocument/2006/relationships/image" Target="../media/image3.emf"/><Relationship Id="rId10" Type="http://schemas.openxmlformats.org/officeDocument/2006/relationships/image" Target="../media/image4.emf"/><Relationship Id="rId4" Type="http://schemas.openxmlformats.org/officeDocument/2006/relationships/oleObject" Target="../embeddings/oleObject8.bin"/><Relationship Id="rId9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3.emf"/><Relationship Id="rId4" Type="http://schemas.openxmlformats.org/officeDocument/2006/relationships/oleObject" Target="../embeddings/oleObject13.bin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oleObject" Target="../embeddings/oleObject17.bin"/><Relationship Id="rId7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18.bin"/><Relationship Id="rId10" Type="http://schemas.openxmlformats.org/officeDocument/2006/relationships/image" Target="../media/image12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20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9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12" Type="http://schemas.openxmlformats.org/officeDocument/2006/relationships/image" Target="../media/image3.e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3.emf"/><Relationship Id="rId11" Type="http://schemas.openxmlformats.org/officeDocument/2006/relationships/oleObject" Target="../embeddings/oleObject30.bin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7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29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oleObject" Target="../embeddings/oleObject31.bin"/><Relationship Id="rId7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32.bin"/><Relationship Id="rId4" Type="http://schemas.openxmlformats.org/officeDocument/2006/relationships/image" Target="../media/image3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oleObject" Target="../embeddings/oleObject34.bin"/><Relationship Id="rId7" Type="http://schemas.openxmlformats.org/officeDocument/2006/relationships/oleObject" Target="../embeddings/oleObject36.bin"/><Relationship Id="rId12" Type="http://schemas.openxmlformats.org/officeDocument/2006/relationships/image" Target="../media/image17.e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3.emf"/><Relationship Id="rId11" Type="http://schemas.openxmlformats.org/officeDocument/2006/relationships/oleObject" Target="../embeddings/oleObject38.bin"/><Relationship Id="rId5" Type="http://schemas.openxmlformats.org/officeDocument/2006/relationships/oleObject" Target="../embeddings/oleObject35.bin"/><Relationship Id="rId10" Type="http://schemas.openxmlformats.org/officeDocument/2006/relationships/image" Target="../media/image16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37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0.bin"/><Relationship Id="rId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2.bin"/><Relationship Id="rId4" Type="http://schemas.openxmlformats.org/officeDocument/2006/relationships/image" Target="../media/image1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4.bin"/><Relationship Id="rId4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46.bin"/><Relationship Id="rId4" Type="http://schemas.openxmlformats.org/officeDocument/2006/relationships/image" Target="../media/image7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3" Type="http://schemas.openxmlformats.org/officeDocument/2006/relationships/oleObject" Target="../embeddings/oleObject47.bin"/><Relationship Id="rId7" Type="http://schemas.openxmlformats.org/officeDocument/2006/relationships/oleObject" Target="../embeddings/oleObject4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21.emf"/><Relationship Id="rId5" Type="http://schemas.openxmlformats.org/officeDocument/2006/relationships/oleObject" Target="../embeddings/oleObject48.bin"/><Relationship Id="rId4" Type="http://schemas.openxmlformats.org/officeDocument/2006/relationships/image" Target="../media/image7.emf"/><Relationship Id="rId9" Type="http://schemas.openxmlformats.org/officeDocument/2006/relationships/image" Target="../media/image22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2.bin"/><Relationship Id="rId4" Type="http://schemas.openxmlformats.org/officeDocument/2006/relationships/image" Target="../media/image7.e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4.bin"/><Relationship Id="rId4" Type="http://schemas.openxmlformats.org/officeDocument/2006/relationships/image" Target="../media/image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6.bin"/><Relationship Id="rId4" Type="http://schemas.openxmlformats.org/officeDocument/2006/relationships/image" Target="../media/image7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oleObject" Target="../embeddings/oleObject57.bin"/><Relationship Id="rId7" Type="http://schemas.openxmlformats.org/officeDocument/2006/relationships/oleObject" Target="../embeddings/oleObject59.bin"/><Relationship Id="rId12" Type="http://schemas.openxmlformats.org/officeDocument/2006/relationships/image" Target="../media/image2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20.emf"/><Relationship Id="rId11" Type="http://schemas.openxmlformats.org/officeDocument/2006/relationships/oleObject" Target="../embeddings/oleObject61.bin"/><Relationship Id="rId5" Type="http://schemas.openxmlformats.org/officeDocument/2006/relationships/oleObject" Target="../embeddings/oleObject58.bin"/><Relationship Id="rId10" Type="http://schemas.openxmlformats.org/officeDocument/2006/relationships/image" Target="../media/image24.emf"/><Relationship Id="rId4" Type="http://schemas.openxmlformats.org/officeDocument/2006/relationships/image" Target="../media/image7.emf"/><Relationship Id="rId9" Type="http://schemas.openxmlformats.org/officeDocument/2006/relationships/oleObject" Target="../embeddings/oleObject60.bin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2.bin"/><Relationship Id="rId7" Type="http://schemas.openxmlformats.org/officeDocument/2006/relationships/oleObject" Target="../embeddings/oleObject6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3.bin"/><Relationship Id="rId4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5.bin"/><Relationship Id="rId7" Type="http://schemas.openxmlformats.org/officeDocument/2006/relationships/oleObject" Target="../embeddings/oleObject6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23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8.bin"/><Relationship Id="rId7" Type="http://schemas.openxmlformats.org/officeDocument/2006/relationships/oleObject" Target="../embeddings/oleObject7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9.bin"/><Relationship Id="rId4" Type="http://schemas.openxmlformats.org/officeDocument/2006/relationships/image" Target="../media/image23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s.stanford.edu/~karpathy/svmjs/demo/demonn.html" TargetMode="External"/><Relationship Id="rId2" Type="http://schemas.openxmlformats.org/officeDocument/2006/relationships/hyperlink" Target="http://cs.stanford.edu/people/karpathy/svmjs/demo/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cs.stanford.edu/~karpathy/svmjs/demo/demoforest.html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71.bin"/><Relationship Id="rId7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72.bin"/><Relationship Id="rId4" Type="http://schemas.openxmlformats.org/officeDocument/2006/relationships/image" Target="../media/image23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74.bin"/><Relationship Id="rId7" Type="http://schemas.openxmlformats.org/officeDocument/2006/relationships/oleObject" Target="../embeddings/oleObject7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75.bin"/><Relationship Id="rId4" Type="http://schemas.openxmlformats.org/officeDocument/2006/relationships/image" Target="../media/image23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13" Type="http://schemas.openxmlformats.org/officeDocument/2006/relationships/oleObject" Target="../embeddings/oleObject82.bin"/><Relationship Id="rId3" Type="http://schemas.openxmlformats.org/officeDocument/2006/relationships/oleObject" Target="../embeddings/oleObject77.bin"/><Relationship Id="rId7" Type="http://schemas.openxmlformats.org/officeDocument/2006/relationships/oleObject" Target="../embeddings/oleObject79.bin"/><Relationship Id="rId12" Type="http://schemas.openxmlformats.org/officeDocument/2006/relationships/image" Target="../media/image2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24.emf"/><Relationship Id="rId11" Type="http://schemas.openxmlformats.org/officeDocument/2006/relationships/oleObject" Target="../embeddings/oleObject81.bin"/><Relationship Id="rId5" Type="http://schemas.openxmlformats.org/officeDocument/2006/relationships/oleObject" Target="../embeddings/oleObject78.bin"/><Relationship Id="rId10" Type="http://schemas.openxmlformats.org/officeDocument/2006/relationships/image" Target="../media/image27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80.bin"/><Relationship Id="rId14" Type="http://schemas.openxmlformats.org/officeDocument/2006/relationships/image" Target="../media/image29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83.bin"/><Relationship Id="rId7" Type="http://schemas.openxmlformats.org/officeDocument/2006/relationships/oleObject" Target="../embeddings/oleObject8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84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86.bin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87.bin"/><Relationship Id="rId7" Type="http://schemas.openxmlformats.org/officeDocument/2006/relationships/oleObject" Target="../embeddings/oleObject8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88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0.bin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91.bin"/><Relationship Id="rId7" Type="http://schemas.openxmlformats.org/officeDocument/2006/relationships/oleObject" Target="../embeddings/oleObject9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92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4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95.bin"/><Relationship Id="rId7" Type="http://schemas.openxmlformats.org/officeDocument/2006/relationships/oleObject" Target="../embeddings/oleObject97.bin"/><Relationship Id="rId12" Type="http://schemas.openxmlformats.org/officeDocument/2006/relationships/image" Target="../media/image3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24.emf"/><Relationship Id="rId11" Type="http://schemas.openxmlformats.org/officeDocument/2006/relationships/oleObject" Target="../embeddings/oleObject99.bin"/><Relationship Id="rId5" Type="http://schemas.openxmlformats.org/officeDocument/2006/relationships/oleObject" Target="../embeddings/oleObject96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8.bin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100.bin"/><Relationship Id="rId7" Type="http://schemas.openxmlformats.org/officeDocument/2006/relationships/oleObject" Target="../embeddings/oleObject10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01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103.bin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104.bin"/><Relationship Id="rId7" Type="http://schemas.openxmlformats.org/officeDocument/2006/relationships/oleObject" Target="../embeddings/oleObject1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05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107.bin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0.bin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109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11.bin"/><Relationship Id="rId4" Type="http://schemas.openxmlformats.org/officeDocument/2006/relationships/oleObject" Target="../embeddings/oleObject108.bin"/><Relationship Id="rId9" Type="http://schemas.openxmlformats.org/officeDocument/2006/relationships/image" Target="../media/image25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4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113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15.bin"/><Relationship Id="rId4" Type="http://schemas.openxmlformats.org/officeDocument/2006/relationships/oleObject" Target="../embeddings/oleObject112.bin"/><Relationship Id="rId9" Type="http://schemas.openxmlformats.org/officeDocument/2006/relationships/image" Target="../media/image25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9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118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20.bin"/><Relationship Id="rId4" Type="http://schemas.openxmlformats.org/officeDocument/2006/relationships/oleObject" Target="../embeddings/oleObject117.bin"/><Relationship Id="rId9" Type="http://schemas.openxmlformats.org/officeDocument/2006/relationships/image" Target="../media/image25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4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oleObject" Target="../embeddings/oleObject123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25.bin"/><Relationship Id="rId4" Type="http://schemas.openxmlformats.org/officeDocument/2006/relationships/oleObject" Target="../embeddings/oleObject122.bin"/><Relationship Id="rId9" Type="http://schemas.openxmlformats.org/officeDocument/2006/relationships/image" Target="../media/image25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9.bin"/><Relationship Id="rId13" Type="http://schemas.openxmlformats.org/officeDocument/2006/relationships/image" Target="../media/image30.emf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6" Type="http://schemas.openxmlformats.org/officeDocument/2006/relationships/oleObject" Target="../embeddings/oleObject128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30.bin"/><Relationship Id="rId4" Type="http://schemas.openxmlformats.org/officeDocument/2006/relationships/oleObject" Target="../embeddings/oleObject127.bin"/><Relationship Id="rId9" Type="http://schemas.openxmlformats.org/officeDocument/2006/relationships/image" Target="../media/image25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4.bin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oleObject" Target="../embeddings/oleObject133.bin"/><Relationship Id="rId11" Type="http://schemas.openxmlformats.org/officeDocument/2006/relationships/image" Target="../media/image32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35.bin"/><Relationship Id="rId4" Type="http://schemas.openxmlformats.org/officeDocument/2006/relationships/oleObject" Target="../embeddings/oleObject132.bin"/><Relationship Id="rId9" Type="http://schemas.openxmlformats.org/officeDocument/2006/relationships/image" Target="../media/image25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oleObject" Target="../embeddings/oleObject136.bin"/><Relationship Id="rId7" Type="http://schemas.openxmlformats.org/officeDocument/2006/relationships/oleObject" Target="../embeddings/oleObject1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33.emf"/><Relationship Id="rId5" Type="http://schemas.openxmlformats.org/officeDocument/2006/relationships/oleObject" Target="../embeddings/oleObject137.bin"/><Relationship Id="rId4" Type="http://schemas.openxmlformats.org/officeDocument/2006/relationships/image" Target="../media/image3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oleObject" Target="../embeddings/oleObject139.bin"/><Relationship Id="rId7" Type="http://schemas.openxmlformats.org/officeDocument/2006/relationships/oleObject" Target="../embeddings/oleObject1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36.emf"/><Relationship Id="rId5" Type="http://schemas.openxmlformats.org/officeDocument/2006/relationships/oleObject" Target="../embeddings/oleObject140.bin"/><Relationship Id="rId10" Type="http://schemas.openxmlformats.org/officeDocument/2006/relationships/image" Target="../media/image38.emf"/><Relationship Id="rId4" Type="http://schemas.openxmlformats.org/officeDocument/2006/relationships/image" Target="../media/image35.emf"/><Relationship Id="rId9" Type="http://schemas.openxmlformats.org/officeDocument/2006/relationships/oleObject" Target="../embeddings/oleObject142.bin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5.bin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6" Type="http://schemas.openxmlformats.org/officeDocument/2006/relationships/oleObject" Target="../embeddings/oleObject144.bin"/><Relationship Id="rId11" Type="http://schemas.openxmlformats.org/officeDocument/2006/relationships/image" Target="../media/image33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46.bin"/><Relationship Id="rId4" Type="http://schemas.openxmlformats.org/officeDocument/2006/relationships/oleObject" Target="../embeddings/oleObject143.bin"/><Relationship Id="rId9" Type="http://schemas.openxmlformats.org/officeDocument/2006/relationships/image" Target="../media/image25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9.bin"/><Relationship Id="rId13" Type="http://schemas.openxmlformats.org/officeDocument/2006/relationships/image" Target="../media/image40.emf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oleObject" Target="../embeddings/oleObject148.bin"/><Relationship Id="rId11" Type="http://schemas.openxmlformats.org/officeDocument/2006/relationships/image" Target="../media/image3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50.bin"/><Relationship Id="rId4" Type="http://schemas.openxmlformats.org/officeDocument/2006/relationships/oleObject" Target="../embeddings/oleObject147.bin"/><Relationship Id="rId9" Type="http://schemas.openxmlformats.org/officeDocument/2006/relationships/image" Target="../media/image25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153.bin"/><Relationship Id="rId4" Type="http://schemas.openxmlformats.org/officeDocument/2006/relationships/image" Target="../media/image41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oleObject" Target="../embeddings/oleObject154.bin"/><Relationship Id="rId7" Type="http://schemas.openxmlformats.org/officeDocument/2006/relationships/oleObject" Target="../embeddings/oleObject15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155.bin"/><Relationship Id="rId10" Type="http://schemas.openxmlformats.org/officeDocument/2006/relationships/image" Target="../media/image44.emf"/><Relationship Id="rId4" Type="http://schemas.openxmlformats.org/officeDocument/2006/relationships/image" Target="../media/image41.emf"/><Relationship Id="rId9" Type="http://schemas.openxmlformats.org/officeDocument/2006/relationships/oleObject" Target="../embeddings/oleObject157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44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160.bin"/><Relationship Id="rId4" Type="http://schemas.openxmlformats.org/officeDocument/2006/relationships/image" Target="../media/image45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11" Type="http://schemas.openxmlformats.org/officeDocument/2006/relationships/image" Target="../media/image6.emf"/><Relationship Id="rId5" Type="http://schemas.openxmlformats.org/officeDocument/2006/relationships/oleObject" Target="../embeddings/oleObject4.bin"/><Relationship Id="rId10" Type="http://schemas.openxmlformats.org/officeDocument/2006/relationships/oleObject" Target="../embeddings/oleObject7.bin"/><Relationship Id="rId4" Type="http://schemas.openxmlformats.org/officeDocument/2006/relationships/image" Target="../media/image3.emf"/><Relationship Id="rId9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11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Large Margin Classifiers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1901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386582"/>
              </p:ext>
            </p:extLst>
          </p:nvPr>
        </p:nvGraphicFramePr>
        <p:xfrm>
          <a:off x="5885671" y="197092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56"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85671" y="197092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681996"/>
              </p:ext>
            </p:extLst>
          </p:nvPr>
        </p:nvGraphicFramePr>
        <p:xfrm>
          <a:off x="5948202" y="3201863"/>
          <a:ext cx="30337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57" name="Equation" r:id="rId6" imgW="1206500" imgH="215900" progId="Equation.3">
                  <p:embed/>
                </p:oleObj>
              </mc:Choice>
              <mc:Fallback>
                <p:oleObj name="Equation" r:id="rId6" imgW="1206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48202" y="3201863"/>
                        <a:ext cx="303371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222954" y="257544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2112501"/>
              </p:ext>
            </p:extLst>
          </p:nvPr>
        </p:nvGraphicFramePr>
        <p:xfrm>
          <a:off x="927329" y="204283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58" name="Equation" r:id="rId8" imgW="1320800" imgH="215900" progId="Equation.3">
                  <p:embed/>
                </p:oleObj>
              </mc:Choice>
              <mc:Fallback>
                <p:oleObj name="Equation" r:id="rId8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7329" y="204283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4980480"/>
              </p:ext>
            </p:extLst>
          </p:nvPr>
        </p:nvGraphicFramePr>
        <p:xfrm>
          <a:off x="974604" y="3274036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59" name="Equation" r:id="rId9" imgW="1219200" imgH="215900" progId="Equation.3">
                  <p:embed/>
                </p:oleObj>
              </mc:Choice>
              <mc:Fallback>
                <p:oleObj name="Equation" r:id="rId9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74604" y="3274036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64612" y="264734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783667" y="1681484"/>
            <a:ext cx="0" cy="2652889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64612" y="5541397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282050" y="5541397"/>
            <a:ext cx="206735" cy="54170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555222" y="5710837"/>
            <a:ext cx="1406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w=(0.5,1)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2840629" y="5514351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858067" y="4989685"/>
            <a:ext cx="444780" cy="106637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137200" y="5779775"/>
            <a:ext cx="1085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w=1,2)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331087" y="5438740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348525" y="4301121"/>
            <a:ext cx="664697" cy="1679325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555260" y="5665697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w=(2,4)</a:t>
            </a:r>
            <a:endParaRPr lang="en-US" sz="2400" dirty="0">
              <a:solidFill>
                <a:srgbClr val="008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297333" y="585611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801794"/>
              </p:ext>
            </p:extLst>
          </p:nvPr>
        </p:nvGraphicFramePr>
        <p:xfrm>
          <a:off x="7583310" y="3688344"/>
          <a:ext cx="862012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60" name="Equation" r:id="rId11" imgW="342900" imgH="165100" progId="Equation.3">
                  <p:embed/>
                </p:oleObj>
              </mc:Choice>
              <mc:Fallback>
                <p:oleObj name="Equation" r:id="rId11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583310" y="3688344"/>
                        <a:ext cx="862012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058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379921"/>
              </p:ext>
            </p:extLst>
          </p:nvPr>
        </p:nvGraphicFramePr>
        <p:xfrm>
          <a:off x="2851782" y="2825823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39"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51782" y="2825823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554943"/>
              </p:ext>
            </p:extLst>
          </p:nvPr>
        </p:nvGraphicFramePr>
        <p:xfrm>
          <a:off x="2930525" y="366487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40" name="Equation" r:id="rId6" imgW="1193800" imgH="215900" progId="Equation.3">
                  <p:embed/>
                </p:oleObj>
              </mc:Choice>
              <mc:Fallback>
                <p:oleObj name="Equation" r:id="rId6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30525" y="366487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327376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428649" y="5246778"/>
            <a:ext cx="5723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We’ll assume c =1, however, any c &gt; 0 works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48554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514600" y="32829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76488" y="62722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51238" y="41021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76563" y="4459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28963" y="50053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479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81363" y="38623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47963" y="47767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900363" y="49291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62363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64063" y="4535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957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863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78263" y="5983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500563" y="4852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32238" y="53467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76763" y="5691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62563" y="47767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48088" y="32639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57688" y="33401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424488" y="41021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V="1">
            <a:off x="2876549" y="3263900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990029" y="1865489"/>
            <a:ext cx="4922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calculate the margin?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5521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517422" y="328207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79310" y="627133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5406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79385" y="44584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31785" y="5004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507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84185" y="3861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507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903185" y="4928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65185" y="4547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66885" y="45346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985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891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81085" y="59824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503385" y="48521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35060" y="53458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79585" y="56903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653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50910" y="32630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60510" y="3339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42731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V="1">
            <a:off x="2879371" y="3263021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3590572" y="4482221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3863622" y="5277559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32"/>
          <p:cNvSpPr>
            <a:spLocks noChangeArrowheads="1"/>
          </p:cNvSpPr>
          <p:nvPr/>
        </p:nvSpPr>
        <p:spPr bwMode="auto">
          <a:xfrm>
            <a:off x="4497035" y="446475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11667" y="1628674"/>
            <a:ext cx="872472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For any separating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, there exist some set of “closest points”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These are called the support vectors 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9791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986729" y="1603879"/>
            <a:ext cx="70707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 margin is the distance to the support vectors, i.e. the “closest points”, on either side of the </a:t>
            </a:r>
            <a:r>
              <a:rPr lang="en-US" sz="2800" dirty="0" err="1" smtClean="0">
                <a:solidFill>
                  <a:srgbClr val="0000FF"/>
                </a:solidFill>
              </a:rPr>
              <a:t>hyperplane</a:t>
            </a:r>
            <a:endParaRPr lang="en-US" sz="2800" b="1" dirty="0">
              <a:solidFill>
                <a:srgbClr val="0000FF"/>
              </a:solidFill>
            </a:endParaRPr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517422" y="328207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2379310" y="627133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355406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2979385" y="44584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3131785" y="5004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27507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3284185" y="3861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27507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2903185" y="4928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3665185" y="4547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4566885" y="45346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41985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51891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3881085" y="59824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4503385" y="48521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3935060" y="53458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4579585" y="56903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52653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3750910" y="32630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4360510" y="3339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542731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2879371" y="3263021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7"/>
          <p:cNvSpPr>
            <a:spLocks noChangeShapeType="1"/>
          </p:cNvSpPr>
          <p:nvPr/>
        </p:nvSpPr>
        <p:spPr bwMode="auto">
          <a:xfrm flipH="1" flipV="1">
            <a:off x="4314472" y="4367921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3590572" y="4482221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3863622" y="5277559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4497035" y="446475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3"/>
          <p:cNvSpPr>
            <a:spLocks noChangeShapeType="1"/>
          </p:cNvSpPr>
          <p:nvPr/>
        </p:nvSpPr>
        <p:spPr bwMode="auto">
          <a:xfrm flipH="1" flipV="1">
            <a:off x="3690585" y="5182309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Line 34"/>
          <p:cNvSpPr>
            <a:spLocks noChangeShapeType="1"/>
          </p:cNvSpPr>
          <p:nvPr/>
        </p:nvSpPr>
        <p:spPr bwMode="auto">
          <a:xfrm flipH="1" flipV="1">
            <a:off x="3742972" y="4620334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3417535" y="3443996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2769835" y="3082046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89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2028290" y="565607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31276" y="5813843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(-1,-2)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16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2028290" y="565607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31276" y="5813843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(-1,-2)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4839410"/>
              </p:ext>
            </p:extLst>
          </p:nvPr>
        </p:nvGraphicFramePr>
        <p:xfrm>
          <a:off x="5390896" y="3903423"/>
          <a:ext cx="2594606" cy="56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745" name="Equation" r:id="rId3" imgW="1104900" imgH="241300" progId="Equation.3">
                  <p:embed/>
                </p:oleObj>
              </mc:Choice>
              <mc:Fallback>
                <p:oleObj name="Equation" r:id="rId3" imgW="110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90896" y="3903423"/>
                        <a:ext cx="2594606" cy="566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1242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54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48619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948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 normalized weight vectors</a:t>
            </a:r>
            <a:endParaRPr lang="en-US" sz="2400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67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612674"/>
              </p:ext>
            </p:extLst>
          </p:nvPr>
        </p:nvGraphicFramePr>
        <p:xfrm>
          <a:off x="4858455" y="3301843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396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8455" y="3301843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846562"/>
              </p:ext>
            </p:extLst>
          </p:nvPr>
        </p:nvGraphicFramePr>
        <p:xfrm>
          <a:off x="5600700" y="4315181"/>
          <a:ext cx="3025775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397" name="Equation" r:id="rId5" imgW="1371600" imgH="419100" progId="Equation.3">
                  <p:embed/>
                </p:oleObj>
              </mc:Choice>
              <mc:Fallback>
                <p:oleObj name="Equation" r:id="rId5" imgW="13716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00700" y="4315181"/>
                        <a:ext cx="3025775" cy="92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060531"/>
              </p:ext>
            </p:extLst>
          </p:nvPr>
        </p:nvGraphicFramePr>
        <p:xfrm>
          <a:off x="5626983" y="5187950"/>
          <a:ext cx="2830512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398" name="Equation" r:id="rId7" imgW="1282700" imgH="419100" progId="Equation.3">
                  <p:embed/>
                </p:oleObj>
              </mc:Choice>
              <mc:Fallback>
                <p:oleObj name="Equation" r:id="rId7" imgW="12827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26983" y="5187950"/>
                        <a:ext cx="2830512" cy="92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2591638"/>
              </p:ext>
            </p:extLst>
          </p:nvPr>
        </p:nvGraphicFramePr>
        <p:xfrm>
          <a:off x="5629275" y="6242127"/>
          <a:ext cx="923925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399" name="Equation" r:id="rId9" imgW="419100" imgH="165100" progId="Equation.3">
                  <p:embed/>
                </p:oleObj>
              </mc:Choice>
              <mc:Fallback>
                <p:oleObj name="Equation" r:id="rId9" imgW="4191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29275" y="6242127"/>
                        <a:ext cx="923925" cy="36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878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</a:t>
            </a:r>
            <a:r>
              <a:rPr lang="en-US" dirty="0" err="1" smtClean="0"/>
              <a:t>hyperplane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313532" y="204029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175420" y="502955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350170" y="28594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75495" y="32166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927895" y="37627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5468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080295" y="26197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546895" y="35341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699295" y="36865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461295" y="33055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362995" y="32928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19946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29852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1677195" y="47406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299495" y="36103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1731170" y="410404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375695" y="44485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061495" y="35341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547020" y="20212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156620" y="20974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223420" y="285944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auto">
          <a:xfrm flipV="1">
            <a:off x="1350170" y="1907646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 flipV="1">
            <a:off x="313531" y="2401534"/>
            <a:ext cx="3229329" cy="23390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 flipV="1">
            <a:off x="635794" y="2110141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75420" y="5207000"/>
            <a:ext cx="83524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Two main variations in linear classifiers: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which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they choose when the data is linearly separable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how they handle data that is not linearly separable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9" name="Line 4"/>
          <p:cNvSpPr>
            <a:spLocks noChangeShapeType="1"/>
          </p:cNvSpPr>
          <p:nvPr/>
        </p:nvSpPr>
        <p:spPr bwMode="auto">
          <a:xfrm flipV="1">
            <a:off x="4980444" y="201524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Line 5"/>
          <p:cNvSpPr>
            <a:spLocks noChangeShapeType="1"/>
          </p:cNvSpPr>
          <p:nvPr/>
        </p:nvSpPr>
        <p:spPr bwMode="auto">
          <a:xfrm flipV="1">
            <a:off x="4842332" y="500450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6"/>
          <p:cNvSpPr>
            <a:spLocks noChangeArrowheads="1"/>
          </p:cNvSpPr>
          <p:nvPr/>
        </p:nvSpPr>
        <p:spPr bwMode="auto">
          <a:xfrm>
            <a:off x="6017082" y="28343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7"/>
          <p:cNvSpPr>
            <a:spLocks noChangeArrowheads="1"/>
          </p:cNvSpPr>
          <p:nvPr/>
        </p:nvSpPr>
        <p:spPr bwMode="auto">
          <a:xfrm>
            <a:off x="5442407" y="31915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5594807" y="37376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9"/>
          <p:cNvSpPr>
            <a:spLocks noChangeArrowheads="1"/>
          </p:cNvSpPr>
          <p:nvPr/>
        </p:nvSpPr>
        <p:spPr bwMode="auto">
          <a:xfrm>
            <a:off x="52138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0"/>
          <p:cNvSpPr>
            <a:spLocks noChangeArrowheads="1"/>
          </p:cNvSpPr>
          <p:nvPr/>
        </p:nvSpPr>
        <p:spPr bwMode="auto">
          <a:xfrm>
            <a:off x="5747207" y="25946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1"/>
          <p:cNvSpPr>
            <a:spLocks noChangeArrowheads="1"/>
          </p:cNvSpPr>
          <p:nvPr/>
        </p:nvSpPr>
        <p:spPr bwMode="auto">
          <a:xfrm>
            <a:off x="5213807" y="35090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2"/>
          <p:cNvSpPr>
            <a:spLocks noChangeArrowheads="1"/>
          </p:cNvSpPr>
          <p:nvPr/>
        </p:nvSpPr>
        <p:spPr bwMode="auto">
          <a:xfrm>
            <a:off x="5366207" y="36614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3"/>
          <p:cNvSpPr>
            <a:spLocks noChangeArrowheads="1"/>
          </p:cNvSpPr>
          <p:nvPr/>
        </p:nvSpPr>
        <p:spPr bwMode="auto">
          <a:xfrm>
            <a:off x="6128207" y="32804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4"/>
          <p:cNvSpPr>
            <a:spLocks noChangeArrowheads="1"/>
          </p:cNvSpPr>
          <p:nvPr/>
        </p:nvSpPr>
        <p:spPr bwMode="auto">
          <a:xfrm>
            <a:off x="5428047" y="273491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5"/>
          <p:cNvSpPr>
            <a:spLocks noChangeArrowheads="1"/>
          </p:cNvSpPr>
          <p:nvPr/>
        </p:nvSpPr>
        <p:spPr bwMode="auto">
          <a:xfrm>
            <a:off x="66616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6"/>
          <p:cNvSpPr>
            <a:spLocks noChangeArrowheads="1"/>
          </p:cNvSpPr>
          <p:nvPr/>
        </p:nvSpPr>
        <p:spPr bwMode="auto">
          <a:xfrm>
            <a:off x="76522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7"/>
          <p:cNvSpPr>
            <a:spLocks noChangeArrowheads="1"/>
          </p:cNvSpPr>
          <p:nvPr/>
        </p:nvSpPr>
        <p:spPr bwMode="auto">
          <a:xfrm>
            <a:off x="6344107" y="47155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AutoShape 18"/>
          <p:cNvSpPr>
            <a:spLocks noChangeArrowheads="1"/>
          </p:cNvSpPr>
          <p:nvPr/>
        </p:nvSpPr>
        <p:spPr bwMode="auto">
          <a:xfrm>
            <a:off x="6966407" y="35852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9"/>
          <p:cNvSpPr>
            <a:spLocks noChangeArrowheads="1"/>
          </p:cNvSpPr>
          <p:nvPr/>
        </p:nvSpPr>
        <p:spPr bwMode="auto">
          <a:xfrm>
            <a:off x="6398082" y="407899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20"/>
          <p:cNvSpPr>
            <a:spLocks noChangeArrowheads="1"/>
          </p:cNvSpPr>
          <p:nvPr/>
        </p:nvSpPr>
        <p:spPr bwMode="auto">
          <a:xfrm>
            <a:off x="7042607" y="44234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1"/>
          <p:cNvSpPr>
            <a:spLocks noChangeArrowheads="1"/>
          </p:cNvSpPr>
          <p:nvPr/>
        </p:nvSpPr>
        <p:spPr bwMode="auto">
          <a:xfrm>
            <a:off x="7728407" y="35090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2"/>
          <p:cNvSpPr>
            <a:spLocks noChangeArrowheads="1"/>
          </p:cNvSpPr>
          <p:nvPr/>
        </p:nvSpPr>
        <p:spPr bwMode="auto">
          <a:xfrm>
            <a:off x="6213932" y="19961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3"/>
          <p:cNvSpPr>
            <a:spLocks noChangeArrowheads="1"/>
          </p:cNvSpPr>
          <p:nvPr/>
        </p:nvSpPr>
        <p:spPr bwMode="auto">
          <a:xfrm>
            <a:off x="6823532" y="20723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4"/>
          <p:cNvSpPr>
            <a:spLocks noChangeArrowheads="1"/>
          </p:cNvSpPr>
          <p:nvPr/>
        </p:nvSpPr>
        <p:spPr bwMode="auto">
          <a:xfrm>
            <a:off x="7890332" y="283439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Line 17"/>
          <p:cNvSpPr>
            <a:spLocks noChangeShapeType="1"/>
          </p:cNvSpPr>
          <p:nvPr/>
        </p:nvSpPr>
        <p:spPr bwMode="auto">
          <a:xfrm flipV="1">
            <a:off x="6017082" y="1882600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16"/>
          <p:cNvSpPr>
            <a:spLocks noChangeShapeType="1"/>
          </p:cNvSpPr>
          <p:nvPr/>
        </p:nvSpPr>
        <p:spPr bwMode="auto">
          <a:xfrm flipV="1">
            <a:off x="5046942" y="1693333"/>
            <a:ext cx="1255889" cy="19046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16"/>
          <p:cNvSpPr>
            <a:spLocks noChangeShapeType="1"/>
          </p:cNvSpPr>
          <p:nvPr/>
        </p:nvSpPr>
        <p:spPr bwMode="auto">
          <a:xfrm flipV="1">
            <a:off x="5302706" y="2085095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6739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99744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972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58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2370667"/>
            <a:ext cx="1075292" cy="225712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736324" y="2993235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w=(2,4)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3752557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019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56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4130515"/>
            <a:ext cx="206735" cy="497278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406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w=(0.5,1)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4117132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1995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40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Right Brace 35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426038" y="2226117"/>
            <a:ext cx="2653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Thought experiment: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108222" y="2765778"/>
            <a:ext cx="36406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Someone gives you the optimal support vectors</a:t>
            </a:r>
          </a:p>
          <a:p>
            <a:endParaRPr lang="en-US" sz="2400" dirty="0"/>
          </a:p>
          <a:p>
            <a:r>
              <a:rPr lang="en-US" sz="2400" dirty="0" smtClean="0">
                <a:solidFill>
                  <a:srgbClr val="FF0000"/>
                </a:solidFill>
              </a:rPr>
              <a:t>Where is the max margin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2092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915963" y="2321623"/>
            <a:ext cx="3074365" cy="52322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102237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348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1333" y="3203222"/>
            <a:ext cx="41063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Max margin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is halfway in between the positive support vectors and the negative support vectors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11333" y="5700889"/>
            <a:ext cx="1011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Why?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1205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915963" y="2321623"/>
            <a:ext cx="3074365" cy="52322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2306559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111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1333" y="3203222"/>
            <a:ext cx="41063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Max margin </a:t>
            </a:r>
            <a:r>
              <a:rPr lang="en-US" sz="2400" dirty="0" err="1" smtClean="0"/>
              <a:t>hyperplane</a:t>
            </a:r>
            <a:r>
              <a:rPr lang="en-US" sz="2400" dirty="0" smtClean="0"/>
              <a:t> is halfway in between the positive support vectors and the negative support vectors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915963" y="4825524"/>
            <a:ext cx="36793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 smtClean="0">
                <a:solidFill>
                  <a:srgbClr val="0000FF"/>
                </a:solidFill>
              </a:rPr>
              <a:t>All support vectors are the same distance</a:t>
            </a:r>
          </a:p>
          <a:p>
            <a:pPr marL="285750" indent="-285750">
              <a:buFontTx/>
              <a:buChar char="-"/>
            </a:pPr>
            <a:r>
              <a:rPr lang="en-US" sz="2000" dirty="0" smtClean="0">
                <a:solidFill>
                  <a:srgbClr val="0000FF"/>
                </a:solidFill>
              </a:rPr>
              <a:t>To maximize, </a:t>
            </a:r>
            <a:r>
              <a:rPr lang="en-US" sz="2000" dirty="0" err="1" smtClean="0">
                <a:solidFill>
                  <a:srgbClr val="0000FF"/>
                </a:solidFill>
              </a:rPr>
              <a:t>hyperplane</a:t>
            </a:r>
            <a:r>
              <a:rPr lang="en-US" sz="2000" dirty="0" smtClean="0">
                <a:solidFill>
                  <a:srgbClr val="0000FF"/>
                </a:solidFill>
              </a:rPr>
              <a:t> should be directly in between</a:t>
            </a:r>
          </a:p>
          <a:p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533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059863" y="1536793"/>
            <a:ext cx="3074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42801" y="3295650"/>
            <a:ext cx="0" cy="304165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104689" y="6284913"/>
            <a:ext cx="4081462" cy="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27943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704764" y="4471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857164" y="5018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4761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009564" y="3875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4761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628564" y="4941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390564" y="4560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292264" y="45481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19239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29145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606464" y="5995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228764" y="48656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660439" y="53594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304964" y="5703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29907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476289" y="32766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085889" y="3352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15268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315951" y="4495800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589001" y="52911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222414" y="44783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142914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495214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3490629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998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613658" y="3279952"/>
            <a:ext cx="2243139" cy="29908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485446" y="5448300"/>
            <a:ext cx="398060" cy="417513"/>
          </a:xfrm>
          <a:prstGeom prst="plus">
            <a:avLst>
              <a:gd name="adj" fmla="val 37883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9534" y="3457575"/>
            <a:ext cx="398060" cy="1841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012864" y="4379913"/>
            <a:ext cx="254000" cy="1841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388977" y="5194301"/>
            <a:ext cx="244475" cy="174625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441364" y="4632326"/>
            <a:ext cx="234950" cy="179387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578599" y="2071687"/>
            <a:ext cx="5523068" cy="1204913"/>
            <a:chOff x="3578599" y="2071687"/>
            <a:chExt cx="5523068" cy="1204913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41321994"/>
                </p:ext>
              </p:extLst>
            </p:nvPr>
          </p:nvGraphicFramePr>
          <p:xfrm>
            <a:off x="3578599" y="2444381"/>
            <a:ext cx="1087967" cy="45809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6999" name="Equation" r:id="rId5" imgW="482600" imgH="203200" progId="Equation.3">
                    <p:embed/>
                  </p:oleObj>
                </mc:Choice>
                <mc:Fallback>
                  <p:oleObj name="Equation" r:id="rId5" imgW="482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78599" y="2444381"/>
                          <a:ext cx="1087967" cy="45809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8" name="Object 5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47294007"/>
                </p:ext>
              </p:extLst>
            </p:nvPr>
          </p:nvGraphicFramePr>
          <p:xfrm>
            <a:off x="4716992" y="2071687"/>
            <a:ext cx="4384675" cy="12049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000" name="Equation" r:id="rId7" imgW="1943100" imgH="533400" progId="Equation.3">
                    <p:embed/>
                  </p:oleObj>
                </mc:Choice>
                <mc:Fallback>
                  <p:oleObj name="Equation" r:id="rId7" imgW="1943100" imgH="533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16992" y="2071687"/>
                          <a:ext cx="4384675" cy="12049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" name="Group 9"/>
          <p:cNvGrpSpPr/>
          <p:nvPr/>
        </p:nvGrpSpPr>
        <p:grpSpPr>
          <a:xfrm>
            <a:off x="4389255" y="3481503"/>
            <a:ext cx="4411184" cy="2412766"/>
            <a:chOff x="4666566" y="4418955"/>
            <a:chExt cx="4411184" cy="2412766"/>
          </a:xfrm>
        </p:grpSpPr>
        <p:grpSp>
          <p:nvGrpSpPr>
            <p:cNvPr id="9" name="Group 8"/>
            <p:cNvGrpSpPr/>
            <p:nvPr/>
          </p:nvGrpSpPr>
          <p:grpSpPr>
            <a:xfrm>
              <a:off x="4666566" y="4418955"/>
              <a:ext cx="4411184" cy="2412766"/>
              <a:chOff x="4666566" y="4418955"/>
              <a:chExt cx="4411184" cy="2412766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4666566" y="4418955"/>
                <a:ext cx="441118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solidFill>
                      <a:srgbClr val="FF0000"/>
                    </a:solidFill>
                  </a:rPr>
                  <a:t>What is </a:t>
                </a:r>
                <a:r>
                  <a:rPr lang="en-US" sz="2400" i="1" dirty="0" err="1" smtClean="0">
                    <a:solidFill>
                      <a:srgbClr val="FF0000"/>
                    </a:solidFill>
                  </a:rPr>
                  <a:t>wx+b</a:t>
                </a:r>
                <a:r>
                  <a:rPr lang="en-US" sz="2400" dirty="0" smtClean="0">
                    <a:solidFill>
                      <a:srgbClr val="FF0000"/>
                    </a:solidFill>
                  </a:rPr>
                  <a:t> for support vectors?</a:t>
                </a:r>
                <a:endParaRPr 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4721627" y="5192832"/>
                <a:ext cx="7237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Hint:</a:t>
                </a:r>
                <a:endParaRPr lang="en-US" sz="2400" dirty="0"/>
              </a:p>
            </p:txBody>
          </p:sp>
          <p:graphicFrame>
            <p:nvGraphicFramePr>
              <p:cNvPr id="61" name="Object 60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2887754"/>
                  </p:ext>
                </p:extLst>
              </p:nvPr>
            </p:nvGraphicFramePr>
            <p:xfrm>
              <a:off x="5374950" y="6374951"/>
              <a:ext cx="2525591" cy="45677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77001" name="Equation" r:id="rId9" imgW="1193800" imgH="215900" progId="Equation.3">
                      <p:embed/>
                    </p:oleObj>
                  </mc:Choice>
                  <mc:Fallback>
                    <p:oleObj name="Equation" r:id="rId9" imgW="1193800" imgH="2159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5374950" y="6374951"/>
                            <a:ext cx="2525591" cy="45677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64" name="TextBox 63"/>
              <p:cNvSpPr txBox="1"/>
              <p:nvPr/>
            </p:nvSpPr>
            <p:spPr>
              <a:xfrm>
                <a:off x="5059863" y="5932508"/>
                <a:ext cx="120132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subject to:</a:t>
                </a:r>
                <a:endParaRPr lang="en-US" sz="2000" dirty="0"/>
              </a:p>
            </p:txBody>
          </p:sp>
        </p:grpSp>
        <p:graphicFrame>
          <p:nvGraphicFramePr>
            <p:cNvPr id="65" name="Object 6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91141808"/>
                </p:ext>
              </p:extLst>
            </p:nvPr>
          </p:nvGraphicFramePr>
          <p:xfrm>
            <a:off x="5356627" y="5604162"/>
            <a:ext cx="2326996" cy="38037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002" name="Equation" r:id="rId11" imgW="1320800" imgH="215900" progId="Equation.3">
                    <p:embed/>
                  </p:oleObj>
                </mc:Choice>
                <mc:Fallback>
                  <p:oleObj name="Equation" r:id="rId11" imgW="13208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356627" y="5604162"/>
                          <a:ext cx="2326996" cy="38037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660781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1755675"/>
              </p:ext>
            </p:extLst>
          </p:nvPr>
        </p:nvGraphicFramePr>
        <p:xfrm>
          <a:off x="2851782" y="211711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60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51782" y="211711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323603"/>
              </p:ext>
            </p:extLst>
          </p:nvPr>
        </p:nvGraphicFramePr>
        <p:xfrm>
          <a:off x="2930525" y="2838802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61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2838802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45532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142998" y="4148667"/>
            <a:ext cx="3721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 support vectors have 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9184682"/>
              </p:ext>
            </p:extLst>
          </p:nvPr>
        </p:nvGraphicFramePr>
        <p:xfrm>
          <a:off x="5464361" y="4193301"/>
          <a:ext cx="2019077" cy="4516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62" name="Equation" r:id="rId7" imgW="965200" imgH="215900" progId="Equation.3">
                  <p:embed/>
                </p:oleObj>
              </mc:Choice>
              <mc:Fallback>
                <p:oleObj name="Equation" r:id="rId7" imgW="965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64361" y="4193301"/>
                        <a:ext cx="2019077" cy="4516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230973" y="5069568"/>
            <a:ext cx="6612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Otherwise, we could make the margin larger!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7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059863" y="1536793"/>
            <a:ext cx="3074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42801" y="3295650"/>
            <a:ext cx="0" cy="304165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104689" y="6284913"/>
            <a:ext cx="4081462" cy="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27943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704764" y="4471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857164" y="5018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4761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009564" y="3875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4761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628564" y="4941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390564" y="4560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292264" y="45481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19239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29145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606464" y="5995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228764" y="48656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660439" y="53594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304964" y="5703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29907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476289" y="32766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085889" y="3352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15268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315951" y="4495800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589001" y="52911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222414" y="44783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142914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495214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5606523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42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613658" y="3279952"/>
            <a:ext cx="2243139" cy="29908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485446" y="5448300"/>
            <a:ext cx="398060" cy="417513"/>
          </a:xfrm>
          <a:prstGeom prst="plus">
            <a:avLst>
              <a:gd name="adj" fmla="val 37883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9534" y="3457575"/>
            <a:ext cx="398060" cy="1841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012864" y="4379913"/>
            <a:ext cx="254000" cy="1841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388977" y="5194301"/>
            <a:ext cx="244475" cy="174625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441364" y="4632326"/>
            <a:ext cx="234950" cy="179387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578599" y="2071687"/>
            <a:ext cx="5523068" cy="1204913"/>
            <a:chOff x="3578599" y="2071687"/>
            <a:chExt cx="5523068" cy="1204913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37068940"/>
                </p:ext>
              </p:extLst>
            </p:nvPr>
          </p:nvGraphicFramePr>
          <p:xfrm>
            <a:off x="3578599" y="2444381"/>
            <a:ext cx="1087967" cy="45809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043" name="Equation" r:id="rId5" imgW="482600" imgH="203200" progId="Equation.3">
                    <p:embed/>
                  </p:oleObj>
                </mc:Choice>
                <mc:Fallback>
                  <p:oleObj name="Equation" r:id="rId5" imgW="482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78599" y="2444381"/>
                          <a:ext cx="1087967" cy="45809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8" name="Object 5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63898172"/>
                </p:ext>
              </p:extLst>
            </p:nvPr>
          </p:nvGraphicFramePr>
          <p:xfrm>
            <a:off x="4716992" y="2071687"/>
            <a:ext cx="4384675" cy="12049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044" name="Equation" r:id="rId7" imgW="1943100" imgH="533400" progId="Equation.3">
                    <p:embed/>
                  </p:oleObj>
                </mc:Choice>
                <mc:Fallback>
                  <p:oleObj name="Equation" r:id="rId7" imgW="1943100" imgH="533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16992" y="2071687"/>
                          <a:ext cx="4384675" cy="12049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8652863"/>
              </p:ext>
            </p:extLst>
          </p:nvPr>
        </p:nvGraphicFramePr>
        <p:xfrm>
          <a:off x="4716992" y="3352800"/>
          <a:ext cx="2178050" cy="114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45" name="Equation" r:id="rId9" imgW="965200" imgH="508000" progId="Equation.3">
                  <p:embed/>
                </p:oleObj>
              </mc:Choice>
              <mc:Fallback>
                <p:oleObj name="Equation" r:id="rId9" imgW="9652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16992" y="3352800"/>
                        <a:ext cx="2178050" cy="1147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079183" y="3714690"/>
            <a:ext cx="1927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negative example</a:t>
            </a:r>
            <a:endParaRPr lang="en-US" sz="2000" dirty="0"/>
          </a:p>
        </p:txBody>
      </p: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 flipV="1">
            <a:off x="6669961" y="3714691"/>
            <a:ext cx="409222" cy="35394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6" name="Object 6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3719466"/>
              </p:ext>
            </p:extLst>
          </p:nvPr>
        </p:nvGraphicFramePr>
        <p:xfrm>
          <a:off x="4716992" y="4738689"/>
          <a:ext cx="858837" cy="1004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46" name="Equation" r:id="rId11" imgW="381000" imgH="444500" progId="Equation.3">
                  <p:embed/>
                </p:oleObj>
              </mc:Choice>
              <mc:Fallback>
                <p:oleObj name="Equation" r:id="rId11" imgW="3810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16992" y="4738689"/>
                        <a:ext cx="858837" cy="1004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86662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8562139"/>
              </p:ext>
            </p:extLst>
          </p:nvPr>
        </p:nvGraphicFramePr>
        <p:xfrm>
          <a:off x="2817957" y="1941911"/>
          <a:ext cx="1974850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577" name="Equation" r:id="rId3" imgW="800100" imgH="444500" progId="Equation.3">
                  <p:embed/>
                </p:oleObj>
              </mc:Choice>
              <mc:Fallback>
                <p:oleObj name="Equation" r:id="rId3" imgW="800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17957" y="1941911"/>
                        <a:ext cx="1974850" cy="1093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112111"/>
              </p:ext>
            </p:extLst>
          </p:nvPr>
        </p:nvGraphicFramePr>
        <p:xfrm>
          <a:off x="2930525" y="3384474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578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3384474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9778" y="4562944"/>
            <a:ext cx="7867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6600"/>
                </a:solidFill>
              </a:rPr>
              <a:t>Maximizing the margin is equivalent to minimizing ||w||!</a:t>
            </a:r>
          </a:p>
          <a:p>
            <a:r>
              <a:rPr lang="en-US" sz="2400" b="1" dirty="0">
                <a:solidFill>
                  <a:srgbClr val="FF6600"/>
                </a:solidFill>
              </a:rPr>
              <a:t> </a:t>
            </a:r>
            <a:r>
              <a:rPr lang="en-US" sz="2400" b="1" dirty="0" smtClean="0">
                <a:solidFill>
                  <a:srgbClr val="FF6600"/>
                </a:solidFill>
              </a:rPr>
              <a:t>              (subject to the separating constraints)</a:t>
            </a:r>
            <a:endParaRPr lang="en-US" sz="2400" b="1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80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approaches so far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Perceptron:</a:t>
            </a:r>
          </a:p>
          <a:p>
            <a:pPr marL="777240" lvl="1" indent="-45720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s</a:t>
            </a:r>
            <a:r>
              <a:rPr lang="en-US" dirty="0" smtClean="0">
                <a:solidFill>
                  <a:srgbClr val="FF0000"/>
                </a:solidFill>
              </a:rPr>
              <a:t>eparable: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non-separable: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separable: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non-separable:</a:t>
            </a:r>
          </a:p>
        </p:txBody>
      </p:sp>
    </p:spTree>
    <p:extLst>
      <p:ext uri="{BB962C8B-B14F-4D97-AF65-F5344CB8AC3E}">
        <p14:creationId xmlns:p14="http://schemas.microsoft.com/office/powerpoint/2010/main" val="429342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9778" y="4562944"/>
            <a:ext cx="7867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6600"/>
                </a:solidFill>
              </a:rPr>
              <a:t>Maximizing the margin is equivalent to minimizing ||w||!</a:t>
            </a:r>
          </a:p>
          <a:p>
            <a:r>
              <a:rPr lang="en-US" sz="2400" b="1" dirty="0">
                <a:solidFill>
                  <a:srgbClr val="FF6600"/>
                </a:solidFill>
              </a:rPr>
              <a:t> </a:t>
            </a:r>
            <a:r>
              <a:rPr lang="en-US" sz="2400" b="1" dirty="0" smtClean="0">
                <a:solidFill>
                  <a:srgbClr val="FF6600"/>
                </a:solidFill>
              </a:rPr>
              <a:t>              (subject to the separating constraints)</a:t>
            </a:r>
            <a:endParaRPr lang="en-US" sz="2400" b="1" dirty="0">
              <a:solidFill>
                <a:srgbClr val="FF66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0054847"/>
              </p:ext>
            </p:extLst>
          </p:nvPr>
        </p:nvGraphicFramePr>
        <p:xfrm>
          <a:off x="2874080" y="2357306"/>
          <a:ext cx="18494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617" name="Equation" r:id="rId3" imgW="749300" imgH="241300" progId="Equation.3">
                  <p:embed/>
                </p:oleObj>
              </mc:Choice>
              <mc:Fallback>
                <p:oleObj name="Equation" r:id="rId3" imgW="749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74080" y="2357306"/>
                        <a:ext cx="1849437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7106031"/>
              </p:ext>
            </p:extLst>
          </p:nvPr>
        </p:nvGraphicFramePr>
        <p:xfrm>
          <a:off x="2930525" y="3384474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618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3384474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6335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2129" y="351050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9979200"/>
              </p:ext>
            </p:extLst>
          </p:nvPr>
        </p:nvGraphicFramePr>
        <p:xfrm>
          <a:off x="1167144" y="2945005"/>
          <a:ext cx="18494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82" name="Equation" r:id="rId3" imgW="749300" imgH="241300" progId="Equation.3">
                  <p:embed/>
                </p:oleObj>
              </mc:Choice>
              <mc:Fallback>
                <p:oleObj name="Equation" r:id="rId3" imgW="749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7144" y="2945005"/>
                        <a:ext cx="1849437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1099359"/>
              </p:ext>
            </p:extLst>
          </p:nvPr>
        </p:nvGraphicFramePr>
        <p:xfrm>
          <a:off x="1223589" y="3972173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83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3589" y="3972173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886780" y="4559586"/>
            <a:ext cx="61734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 constraints: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make sure the data is separable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encourages w to be larger (once the data is separable)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1756261" y="2411875"/>
            <a:ext cx="63040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 minimization criterion wants w to be as small as possible</a:t>
            </a:r>
          </a:p>
        </p:txBody>
      </p:sp>
    </p:spTree>
    <p:extLst>
      <p:ext uri="{BB962C8B-B14F-4D97-AF65-F5344CB8AC3E}">
        <p14:creationId xmlns:p14="http://schemas.microsoft.com/office/powerpoint/2010/main" val="44001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Maximizing the margin: the real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4439365"/>
              </p:ext>
            </p:extLst>
          </p:nvPr>
        </p:nvGraphicFramePr>
        <p:xfrm>
          <a:off x="2930525" y="3549529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41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0525" y="3549529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930525" y="4562944"/>
            <a:ext cx="2438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the squared?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3883056"/>
              </p:ext>
            </p:extLst>
          </p:nvPr>
        </p:nvGraphicFramePr>
        <p:xfrm>
          <a:off x="2727325" y="2282825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42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282825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634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Maximizing the margin: the real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421402"/>
              </p:ext>
            </p:extLst>
          </p:nvPr>
        </p:nvGraphicFramePr>
        <p:xfrm>
          <a:off x="5532936" y="357128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71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2936" y="357128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791476" y="2944560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5386562"/>
              </p:ext>
            </p:extLst>
          </p:nvPr>
        </p:nvGraphicFramePr>
        <p:xfrm>
          <a:off x="5182099" y="2259013"/>
          <a:ext cx="33528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72" name="Equation" r:id="rId5" imgW="1358900" imgH="317500" progId="Equation.3">
                  <p:embed/>
                </p:oleObj>
              </mc:Choice>
              <mc:Fallback>
                <p:oleObj name="Equation" r:id="rId5" imgW="13589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82099" y="2259013"/>
                        <a:ext cx="33528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4247444" y="1707445"/>
            <a:ext cx="0" cy="253093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3348325"/>
              </p:ext>
            </p:extLst>
          </p:nvPr>
        </p:nvGraphicFramePr>
        <p:xfrm>
          <a:off x="658144" y="369545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73" name="Equation" r:id="rId7" imgW="1193800" imgH="215900" progId="Equation.3">
                  <p:embed/>
                </p:oleObj>
              </mc:Choice>
              <mc:Fallback>
                <p:oleObj name="Equation" r:id="rId7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8144" y="369545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1905" y="3096960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7747766"/>
              </p:ext>
            </p:extLst>
          </p:nvPr>
        </p:nvGraphicFramePr>
        <p:xfrm>
          <a:off x="534671" y="2304576"/>
          <a:ext cx="3478213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74" name="Equation" r:id="rId8" imgW="1409700" imgH="368300" progId="Equation.3">
                  <p:embed/>
                </p:oleObj>
              </mc:Choice>
              <mc:Fallback>
                <p:oleObj name="Equation" r:id="rId8" imgW="14097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4671" y="2304576"/>
                        <a:ext cx="3478213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883532" y="4769556"/>
            <a:ext cx="6727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Minimizing ||w|| is equivalent to minimizing ||w||</a:t>
            </a:r>
            <a:r>
              <a:rPr lang="en-US" sz="2400" baseline="30000" dirty="0" smtClean="0">
                <a:solidFill>
                  <a:srgbClr val="0000FF"/>
                </a:solidFill>
              </a:rPr>
              <a:t>2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72936" y="5693011"/>
            <a:ext cx="6538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 sum of the squared weights is a convex function!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48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Support vector machine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6558691"/>
              </p:ext>
            </p:extLst>
          </p:nvPr>
        </p:nvGraphicFramePr>
        <p:xfrm>
          <a:off x="2953103" y="2637467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79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53103" y="2637467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287843" y="2175802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6082441"/>
              </p:ext>
            </p:extLst>
          </p:nvPr>
        </p:nvGraphicFramePr>
        <p:xfrm>
          <a:off x="2826103" y="1535818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80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26103" y="1535818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08000" y="3265059"/>
            <a:ext cx="803623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This is a version of a </a:t>
            </a:r>
            <a:r>
              <a:rPr lang="en-US" sz="2400" dirty="0" smtClean="0">
                <a:solidFill>
                  <a:srgbClr val="FF6600"/>
                </a:solidFill>
              </a:rPr>
              <a:t>quadratic optimization problem</a:t>
            </a:r>
          </a:p>
          <a:p>
            <a:endParaRPr lang="en-US" sz="2400" dirty="0"/>
          </a:p>
          <a:p>
            <a:r>
              <a:rPr lang="en-US" sz="2400" dirty="0" smtClean="0"/>
              <a:t>Maximize/minimize a quadratic function</a:t>
            </a:r>
          </a:p>
          <a:p>
            <a:endParaRPr lang="en-US" sz="2400" dirty="0"/>
          </a:p>
          <a:p>
            <a:r>
              <a:rPr lang="en-US" sz="2400" dirty="0" smtClean="0"/>
              <a:t>Subject to a set of linear constraints</a:t>
            </a:r>
          </a:p>
          <a:p>
            <a:endParaRPr lang="en-US" sz="2400" dirty="0"/>
          </a:p>
          <a:p>
            <a:r>
              <a:rPr lang="en-US" sz="2400" dirty="0" smtClean="0"/>
              <a:t>Many, many variants of solving this problem (we’ll see one in a bit)</a:t>
            </a:r>
          </a:p>
        </p:txBody>
      </p:sp>
    </p:spTree>
    <p:extLst>
      <p:ext uri="{BB962C8B-B14F-4D97-AF65-F5344CB8AC3E}">
        <p14:creationId xmlns:p14="http://schemas.microsoft.com/office/powerpoint/2010/main" val="335792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2018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https://github.com/FurkanGozukara/CSE419_2018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11.2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Soft Margin Classifiers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1822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Soft Margin Classification  </a:t>
            </a: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23510" y="3412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823510" y="5619044"/>
            <a:ext cx="6629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dirty="0" smtClean="0">
                <a:solidFill>
                  <a:srgbClr val="FF0000"/>
                </a:solidFill>
              </a:rPr>
              <a:t>What about this problem?</a:t>
            </a:r>
            <a:endParaRPr lang="en-US" sz="3600" b="0" dirty="0">
              <a:solidFill>
                <a:srgbClr val="FF0000"/>
              </a:solidFill>
            </a:endParaRP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5620103" y="345881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84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0103" y="345881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954843" y="294070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5493103" y="2357161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85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30" name="Object 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3103" y="2357161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3600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Soft Margin Classification  </a:t>
            </a: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23510" y="3412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5620103" y="345881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08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0103" y="345881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954843" y="294070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5493103" y="2357161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09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30" name="Object 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3103" y="2357161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1036463" y="2293585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74613" y="2474560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826913" y="2112610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06477" y="5486400"/>
            <a:ext cx="8223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0000FF"/>
                </a:solidFill>
              </a:rPr>
              <a:t>We’d l</a:t>
            </a:r>
            <a:r>
              <a:rPr lang="en-US" sz="3600" b="0" dirty="0" smtClean="0">
                <a:solidFill>
                  <a:srgbClr val="0000FF"/>
                </a:solidFill>
              </a:rPr>
              <a:t>ike to learn something like this, but our constraints won’t allow it </a:t>
            </a:r>
            <a:r>
              <a:rPr lang="en-US" sz="3600" b="0" dirty="0" smtClean="0">
                <a:solidFill>
                  <a:srgbClr val="0000FF"/>
                </a:solidFill>
                <a:sym typeface="Wingdings"/>
              </a:rPr>
              <a:t></a:t>
            </a:r>
            <a:endParaRPr lang="en-US" sz="3600" b="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9544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 variables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799471" y="271497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65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9471" y="271497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34211" y="219686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672471" y="1613329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66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72471" y="1613329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own Arrow 6"/>
          <p:cNvSpPr/>
          <p:nvPr/>
        </p:nvSpPr>
        <p:spPr>
          <a:xfrm>
            <a:off x="2052838" y="3342569"/>
            <a:ext cx="972047" cy="747889"/>
          </a:xfrm>
          <a:prstGeom prst="downArrow">
            <a:avLst/>
          </a:prstGeom>
          <a:solidFill>
            <a:srgbClr val="3366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31259" y="5534025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67" name="Equation" r:id="rId7" imgW="1435100" imgH="215900" progId="Equation.3">
                  <p:embed/>
                </p:oleObj>
              </mc:Choice>
              <mc:Fallback>
                <p:oleObj name="Equation" r:id="rId7" imgW="14351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31259" y="5534025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30287" y="501626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845793" y="4309302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68" name="Equation" r:id="rId9" imgW="1371600" imgH="304800" progId="Equation.3">
                  <p:embed/>
                </p:oleObj>
              </mc:Choice>
              <mc:Fallback>
                <p:oleObj name="Equation" r:id="rId9" imgW="137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45793" y="4309302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517238" y="6076950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69" name="Equation" r:id="rId11" imgW="381000" imgH="215900" progId="Equation.3">
                  <p:embed/>
                </p:oleObj>
              </mc:Choice>
              <mc:Fallback>
                <p:oleObj name="Equation" r:id="rId11" imgW="3810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517238" y="6076950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348111" y="4689270"/>
            <a:ext cx="3055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slack variables </a:t>
            </a:r>
            <a:br>
              <a:rPr lang="en-US" sz="2400" dirty="0" smtClean="0"/>
            </a:br>
            <a:r>
              <a:rPr lang="en-US" sz="2400" dirty="0" smtClean="0"/>
              <a:t>(one for each example)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4231931" y="4713111"/>
            <a:ext cx="890402" cy="30315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866445" y="5287665"/>
            <a:ext cx="1255888" cy="37089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157518" y="5935554"/>
            <a:ext cx="3608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this have?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87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826913" y="2112610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Slack variables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908176" y="3285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1036463" y="2293585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74613" y="2474560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087084" y="3241852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67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87084" y="3241852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386112" y="2724096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4901618" y="2017129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68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01618" y="2017129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573063" y="3784777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69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73063" y="3784777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Straight Connector 2"/>
          <p:cNvCxnSpPr>
            <a:endCxn id="16412" idx="5"/>
          </p:cNvCxnSpPr>
          <p:nvPr/>
        </p:nvCxnSpPr>
        <p:spPr>
          <a:xfrm>
            <a:off x="1909235" y="3501673"/>
            <a:ext cx="752475" cy="565786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418169" y="3419158"/>
            <a:ext cx="882297" cy="67024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28889" y="5757333"/>
            <a:ext cx="1971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slack penalties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2393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approaches so far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352777" y="1600200"/>
            <a:ext cx="8932333" cy="5257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Perceptron:</a:t>
            </a:r>
          </a:p>
          <a:p>
            <a:pPr marL="777240" lvl="1" indent="-457200">
              <a:buFontTx/>
              <a:buChar char="-"/>
            </a:pPr>
            <a:r>
              <a:rPr lang="en-US" dirty="0"/>
              <a:t>s</a:t>
            </a:r>
            <a:r>
              <a:rPr lang="en-US" dirty="0" smtClean="0"/>
              <a:t>eparable: 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finds </a:t>
            </a:r>
            <a:r>
              <a:rPr lang="en-US" b="1" i="1" dirty="0" smtClean="0">
                <a:solidFill>
                  <a:srgbClr val="0000FF"/>
                </a:solidFill>
              </a:rPr>
              <a:t>some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that separates the data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non-separable: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will continue to adjust as it iterates through the examples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final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will depend on which examples is saw recently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separable and non-separable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finds the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that minimizes the objective function (loss + regularization)</a:t>
            </a:r>
          </a:p>
          <a:p>
            <a:pPr marL="594360" lvl="2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32004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Which </a:t>
            </a:r>
            <a:r>
              <a:rPr lang="en-US" dirty="0" err="1" smtClean="0">
                <a:solidFill>
                  <a:srgbClr val="FF0000"/>
                </a:solidFill>
              </a:rPr>
              <a:t>hyperplane</a:t>
            </a:r>
            <a:r>
              <a:rPr lang="en-US" dirty="0" smtClean="0">
                <a:solidFill>
                  <a:srgbClr val="FF0000"/>
                </a:solidFill>
              </a:rPr>
              <a:t> is this?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596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 variables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185440" y="4781782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91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85440" y="4781782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84468" y="4264026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99974" y="3557059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92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9974" y="3557059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671419" y="5324707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93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71419" y="5324707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097194" y="4423013"/>
            <a:ext cx="3472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allowed to make a mistake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14" name="Straight Arrow Connector 13"/>
          <p:cNvCxnSpPr>
            <a:stCxn id="17" idx="1"/>
          </p:cNvCxnSpPr>
          <p:nvPr/>
        </p:nvCxnSpPr>
        <p:spPr>
          <a:xfrm flipH="1" flipV="1">
            <a:off x="4386112" y="3960868"/>
            <a:ext cx="1061742" cy="1169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4020626" y="4906313"/>
            <a:ext cx="1481666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447854" y="3557059"/>
            <a:ext cx="3318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penalized by how far from “correct”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30269" y="1959681"/>
            <a:ext cx="44553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trade-off between margin maximization and penalization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3324370" y="2790678"/>
            <a:ext cx="1289963" cy="91336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889119" y="2643691"/>
            <a:ext cx="656319" cy="91336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99974" y="2147385"/>
            <a:ext cx="12794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margin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04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Soft margin SVM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20665" y="4464504"/>
            <a:ext cx="4892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Still a </a:t>
            </a:r>
            <a:r>
              <a:rPr lang="en-US" sz="2400" dirty="0" smtClean="0">
                <a:solidFill>
                  <a:srgbClr val="FF6600"/>
                </a:solidFill>
              </a:rPr>
              <a:t>quadratic optimization problem!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728616" y="2929237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15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8616" y="2929237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027644" y="24114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2543150" y="1704514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16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43150" y="1704514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214595" y="3472162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17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14595" y="3472162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544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63561" y="1966452"/>
            <a:ext cx="6637905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 in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  <a:hlinkClick r:id="rId2"/>
            </a:endParaRPr>
          </a:p>
          <a:p>
            <a:r>
              <a:rPr lang="en-US" sz="2800" dirty="0" smtClean="0">
                <a:hlinkClick r:id="rId2"/>
              </a:rPr>
              <a:t>http</a:t>
            </a:r>
            <a:r>
              <a:rPr lang="en-US" sz="2800" dirty="0">
                <a:hlinkClick r:id="rId2"/>
              </a:rPr>
              <a:t>://cs.stanford.edu/people/karpathy/svmjs/demo</a:t>
            </a:r>
            <a:r>
              <a:rPr lang="en-US" sz="2800" dirty="0" smtClean="0">
                <a:hlinkClick r:id="rId2"/>
              </a:rPr>
              <a:t>/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/>
              <a:t>Neural Networks demo in </a:t>
            </a:r>
            <a:r>
              <a:rPr lang="en-US" sz="2800" dirty="0" err="1" smtClean="0"/>
              <a:t>Javascript</a:t>
            </a:r>
            <a:endParaRPr lang="en-US" sz="2800" dirty="0" smtClean="0"/>
          </a:p>
          <a:p>
            <a:r>
              <a:rPr lang="en-US" sz="2800" dirty="0">
                <a:hlinkClick r:id="rId3"/>
              </a:rPr>
              <a:t>https://cs.stanford.edu/~</a:t>
            </a:r>
            <a:r>
              <a:rPr lang="en-US" sz="2800" dirty="0" smtClean="0">
                <a:hlinkClick r:id="rId3"/>
              </a:rPr>
              <a:t>karpathy/svmjs/demo/demonn.html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/>
              <a:t>Random Forest demo in </a:t>
            </a:r>
            <a:r>
              <a:rPr lang="en-US" sz="2800" dirty="0" err="1" smtClean="0"/>
              <a:t>Javascript</a:t>
            </a:r>
            <a:endParaRPr lang="en-US" sz="2800" dirty="0" smtClean="0"/>
          </a:p>
          <a:p>
            <a:r>
              <a:rPr lang="en-US" sz="2800" dirty="0">
                <a:hlinkClick r:id="rId4"/>
              </a:rPr>
              <a:t>https://cs.stanford.edu/~karpathy/svmjs/demo/demoforest.html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864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SVM problem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333" y="1862666"/>
            <a:ext cx="4035778" cy="423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78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1979879" y="50032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39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40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41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22159" y="5420787"/>
            <a:ext cx="8613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Given the optimal solution, w, b: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Can we figure out what the slack penalties are for each point?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9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Cross 42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1074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1979879" y="50032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3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4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5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2834307" y="2144889"/>
            <a:ext cx="1018026" cy="12312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3487655" y="2268011"/>
            <a:ext cx="364678" cy="34501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078111" y="1806346"/>
            <a:ext cx="33942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 the margin lines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represent </a:t>
            </a:r>
            <a:r>
              <a:rPr lang="en-US" sz="2400" dirty="0" err="1" smtClean="0">
                <a:solidFill>
                  <a:srgbClr val="FF0000"/>
                </a:solidFill>
              </a:rPr>
              <a:t>wrt</a:t>
            </a:r>
            <a:r>
              <a:rPr lang="en-US" sz="2400" dirty="0" smtClean="0">
                <a:solidFill>
                  <a:srgbClr val="FF0000"/>
                </a:solidFill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</a:rPr>
              <a:t>w,b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52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Cross 5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784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20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21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22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4" y="2372786"/>
            <a:ext cx="55200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Object 41"/>
          <p:cNvGraphicFramePr>
            <a:graphicFrameLocks noChangeAspect="1"/>
          </p:cNvGraphicFramePr>
          <p:nvPr>
            <p:extLst/>
          </p:nvPr>
        </p:nvGraphicFramePr>
        <p:xfrm>
          <a:off x="4199664" y="2030885"/>
          <a:ext cx="1646014" cy="474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23" name="Equation" r:id="rId9" imgW="749300" imgH="215900" progId="Equation.3">
                  <p:embed/>
                </p:oleObj>
              </mc:Choice>
              <mc:Fallback>
                <p:oleObj name="Equation" r:id="rId9" imgW="749300" imgH="215900" progId="Equation.3">
                  <p:embed/>
                  <p:pic>
                    <p:nvPicPr>
                      <p:cNvPr id="42" name="Object 4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99664" y="2030885"/>
                        <a:ext cx="1646014" cy="4742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/>
          <p:cNvGraphicFramePr>
            <a:graphicFrameLocks noChangeAspect="1"/>
          </p:cNvGraphicFramePr>
          <p:nvPr>
            <p:extLst/>
          </p:nvPr>
        </p:nvGraphicFramePr>
        <p:xfrm>
          <a:off x="1050925" y="1557338"/>
          <a:ext cx="1841500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24" name="Equation" r:id="rId11" imgW="838200" imgH="215900" progId="Equation.3">
                  <p:embed/>
                </p:oleObj>
              </mc:Choice>
              <mc:Fallback>
                <p:oleObj name="Equation" r:id="rId11" imgW="838200" imgH="215900" progId="Equation.3">
                  <p:embed/>
                  <p:pic>
                    <p:nvPicPr>
                      <p:cNvPr id="44" name="Object 43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50925" y="1557338"/>
                        <a:ext cx="1841500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5" name="Straight Arrow Connector 44"/>
          <p:cNvCxnSpPr/>
          <p:nvPr/>
        </p:nvCxnSpPr>
        <p:spPr>
          <a:xfrm>
            <a:off x="2798061" y="1987908"/>
            <a:ext cx="1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602179" y="5816425"/>
            <a:ext cx="591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Or: 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270390" y="5816425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25" name="Equation" r:id="rId13" imgW="965200" imgH="215900" progId="Equation.3">
                  <p:embed/>
                </p:oleObj>
              </mc:Choice>
              <mc:Fallback>
                <p:oleObj name="Equation" r:id="rId13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270390" y="5816425"/>
                        <a:ext cx="2120900" cy="474662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Cross 46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455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22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23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24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25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1980" y="5615001"/>
            <a:ext cx="7238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outside (or on) the margin AND correctly classified?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410746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252701" y="368336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73416" y="43617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562315" y="460107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188723" y="4386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2487617" y="376661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550058" y="344117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12326" y="425961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39160" y="438185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934245" y="41592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117074" y="3931714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894382" y="384352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8684" y="368547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962821" y="33729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1538200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1736814" y="33210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1272206" y="278341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723409" y="2176641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55234" y="225284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ross 6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099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46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47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48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49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81000" y="5615001"/>
            <a:ext cx="8484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0!  The slack variables have to be greater than or equal to zero and if they’re on or beyond the margin then </a:t>
            </a:r>
            <a:r>
              <a:rPr lang="en-US" sz="2400" dirty="0" err="1" smtClean="0">
                <a:solidFill>
                  <a:srgbClr val="0000FF"/>
                </a:solidFill>
              </a:rPr>
              <a:t>y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i</a:t>
            </a:r>
            <a:r>
              <a:rPr lang="en-US" sz="2400" dirty="0" smtClean="0">
                <a:solidFill>
                  <a:srgbClr val="0000FF"/>
                </a:solidFill>
              </a:rPr>
              <a:t>(</a:t>
            </a:r>
            <a:r>
              <a:rPr lang="en-US" sz="2400" dirty="0" err="1" smtClean="0">
                <a:solidFill>
                  <a:srgbClr val="0000FF"/>
                </a:solidFill>
              </a:rPr>
              <a:t>wx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i</a:t>
            </a:r>
            <a:r>
              <a:rPr lang="en-US" sz="2400" dirty="0" err="1" smtClean="0">
                <a:solidFill>
                  <a:srgbClr val="0000FF"/>
                </a:solidFill>
              </a:rPr>
              <a:t>+b</a:t>
            </a:r>
            <a:r>
              <a:rPr lang="en-US" sz="2400" dirty="0" smtClean="0">
                <a:solidFill>
                  <a:srgbClr val="0000FF"/>
                </a:solidFill>
              </a:rPr>
              <a:t>) ≥ 1 already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410746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252701" y="368336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73416" y="43617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562315" y="460107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188723" y="4386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2487617" y="376661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550058" y="344117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12326" y="425961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39160" y="438185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934245" y="41592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117074" y="3931714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894382" y="384352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8684" y="368547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962821" y="33729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1538200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1736814" y="33210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1272206" y="278341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723409" y="2176641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55234" y="225284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ross 6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099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70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71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72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73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1001980" y="5615001"/>
            <a:ext cx="7238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inside the margin AND classified correctly?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142156" y="3624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ross 50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905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632" y="176753"/>
            <a:ext cx="80772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Which </a:t>
            </a:r>
            <a:r>
              <a:rPr lang="en-US" dirty="0" err="1" smtClean="0"/>
              <a:t>hyperplane</a:t>
            </a:r>
            <a:r>
              <a:rPr lang="en-US" dirty="0" smtClean="0"/>
              <a:t> would you choose?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486819" y="193816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48707" y="492742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23457" y="27573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48782" y="31144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01182" y="36605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201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53582" y="25175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20182" y="34319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872582" y="35843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34582" y="32033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36282" y="31906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679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585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50482" y="46384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472782" y="35081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04457" y="400191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48982" y="43463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34782" y="34319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20307" y="19191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29907" y="19953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396707" y="275731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auto">
          <a:xfrm flipV="1">
            <a:off x="3523457" y="1805516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 flipV="1">
            <a:off x="2486818" y="2299404"/>
            <a:ext cx="3229329" cy="23390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 flipV="1">
            <a:off x="2809081" y="2008011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08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05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06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07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08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1230579" y="5477420"/>
            <a:ext cx="7238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Difference from point to the margin.</a:t>
            </a:r>
            <a:r>
              <a:rPr lang="en-US" sz="2400" dirty="0" smtClean="0">
                <a:solidFill>
                  <a:srgbClr val="FF0000"/>
                </a:solidFill>
              </a:rPr>
              <a:t>  Which is?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2306197" y="3808064"/>
            <a:ext cx="177712" cy="14022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Object 41"/>
          <p:cNvGraphicFramePr>
            <a:graphicFrameLocks noChangeAspect="1"/>
          </p:cNvGraphicFramePr>
          <p:nvPr>
            <p:extLst/>
          </p:nvPr>
        </p:nvGraphicFramePr>
        <p:xfrm>
          <a:off x="2483909" y="6107113"/>
          <a:ext cx="2573337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09" name="Equation" r:id="rId11" imgW="1206500" imgH="215900" progId="Equation.3">
                  <p:embed/>
                </p:oleObj>
              </mc:Choice>
              <mc:Fallback>
                <p:oleObj name="Equation" r:id="rId11" imgW="1206500" imgH="215900" progId="Equation.3">
                  <p:embed/>
                  <p:pic>
                    <p:nvPicPr>
                      <p:cNvPr id="42" name="Object 4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483909" y="6107113"/>
                        <a:ext cx="2573337" cy="461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15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18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19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20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21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601897" y="5671445"/>
            <a:ext cx="8258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that are incorrectly classified?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5" name="Oval 44"/>
          <p:cNvSpPr/>
          <p:nvPr/>
        </p:nvSpPr>
        <p:spPr>
          <a:xfrm>
            <a:off x="1227756" y="3454056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487617" y="408446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ross 48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153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42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43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44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45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1838768" y="3661452"/>
            <a:ext cx="752475" cy="565786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882297" cy="67024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615004" y="5451507"/>
            <a:ext cx="1317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Which is?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928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66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67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68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69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6250" y="6066556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?</a:t>
            </a:r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02425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01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02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03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04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05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/>
          <p:cNvSpPr txBox="1"/>
          <p:nvPr/>
        </p:nvSpPr>
        <p:spPr>
          <a:xfrm>
            <a:off x="3757975" y="6168862"/>
            <a:ext cx="9442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Why -?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011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25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26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27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28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29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6115554" y="6087221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?</a:t>
            </a:r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20605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49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50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51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52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53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6115554" y="6087221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endParaRPr lang="en-US" sz="2400" dirty="0">
              <a:solidFill>
                <a:srgbClr val="0000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25176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29982" y="42272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78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79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80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81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51" name="Object 50"/>
          <p:cNvGraphicFramePr>
            <a:graphicFrameLocks noChangeAspect="1"/>
          </p:cNvGraphicFramePr>
          <p:nvPr>
            <p:extLst/>
          </p:nvPr>
        </p:nvGraphicFramePr>
        <p:xfrm>
          <a:off x="2767279" y="6107113"/>
          <a:ext cx="2573337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82" name="Equation" r:id="rId12" imgW="1206500" imgH="215900" progId="Equation.3">
                  <p:embed/>
                </p:oleObj>
              </mc:Choice>
              <mc:Fallback>
                <p:oleObj name="Equation" r:id="rId12" imgW="1206500" imgH="215900" progId="Equation.3">
                  <p:embed/>
                  <p:pic>
                    <p:nvPicPr>
                      <p:cNvPr id="51" name="Object 50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767279" y="6107113"/>
                        <a:ext cx="2573337" cy="461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5984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2863672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86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63672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162699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2863672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87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63672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4166205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88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66205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/>
          <p:cNvGraphicFramePr>
            <a:graphicFrameLocks noChangeAspect="1"/>
          </p:cNvGraphicFramePr>
          <p:nvPr>
            <p:extLst/>
          </p:nvPr>
        </p:nvGraphicFramePr>
        <p:xfrm>
          <a:off x="1488547" y="4427009"/>
          <a:ext cx="56896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89" name="Equation" r:id="rId10" imgW="2641600" imgH="571500" progId="Equation.3">
                  <p:embed/>
                </p:oleObj>
              </mc:Choice>
              <mc:Fallback>
                <p:oleObj name="Equation" r:id="rId10" imgW="2641600" imgH="571500" progId="Equation.3">
                  <p:embed/>
                  <p:pic>
                    <p:nvPicPr>
                      <p:cNvPr id="53" name="Object 52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488547" y="4427009"/>
                        <a:ext cx="56896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12648" y="3880555"/>
            <a:ext cx="7896352" cy="1411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1694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Understanding the Soft Margin SVM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488547" y="1633009"/>
          <a:ext cx="56896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99" name="Equation" r:id="rId3" imgW="2641600" imgH="571500" progId="Equation.3">
                  <p:embed/>
                </p:oleObj>
              </mc:Choice>
              <mc:Fallback>
                <p:oleObj name="Equation" r:id="rId3" imgW="2641600" imgH="5715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8547" y="1633009"/>
                        <a:ext cx="56896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own Arrow 4"/>
          <p:cNvSpPr/>
          <p:nvPr/>
        </p:nvSpPr>
        <p:spPr>
          <a:xfrm>
            <a:off x="3570111" y="3231444"/>
            <a:ext cx="987778" cy="1072445"/>
          </a:xfrm>
          <a:prstGeom prst="downArrow">
            <a:avLst/>
          </a:prstGeom>
          <a:solidFill>
            <a:srgbClr val="DD8047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636838" y="4708525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00" name="Equation" r:id="rId5" imgW="1689100" imgH="215900" progId="Equation.3">
                  <p:embed/>
                </p:oleObj>
              </mc:Choice>
              <mc:Fallback>
                <p:oleObj name="Equation" r:id="rId5" imgW="1689100" imgH="215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36838" y="4708525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992614" y="5283906"/>
          <a:ext cx="2187575" cy="436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01" name="Equation" r:id="rId7" imgW="1016000" imgH="203200" progId="Equation.3">
                  <p:embed/>
                </p:oleObj>
              </mc:Choice>
              <mc:Fallback>
                <p:oleObj name="Equation" r:id="rId7" imgW="10160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992614" y="5283906"/>
                        <a:ext cx="2187575" cy="436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636838" y="6067778"/>
            <a:ext cx="300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familiar?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07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538956" y="2142244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400844" y="5131507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575594" y="29613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1000919" y="3318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1153319" y="38646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7723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305719" y="27216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772319" y="36360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924719" y="37884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686719" y="34074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588419" y="33947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22201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32107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1902619" y="48425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524919" y="37122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1956594" y="420599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601119" y="45504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286919" y="36360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772444" y="21231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382044" y="21993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448844" y="296139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Line 25"/>
          <p:cNvSpPr>
            <a:spLocks noChangeShapeType="1"/>
          </p:cNvSpPr>
          <p:nvPr/>
        </p:nvSpPr>
        <p:spPr bwMode="auto">
          <a:xfrm flipV="1">
            <a:off x="1281906" y="1837444"/>
            <a:ext cx="1676400" cy="32004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 flipV="1">
            <a:off x="977106" y="1837444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25"/>
          <p:cNvSpPr>
            <a:spLocks noChangeShapeType="1"/>
          </p:cNvSpPr>
          <p:nvPr/>
        </p:nvSpPr>
        <p:spPr bwMode="auto">
          <a:xfrm flipV="1">
            <a:off x="1510506" y="1913644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V="1">
            <a:off x="4991894" y="2135894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4853782" y="5125157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6028532" y="29550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7"/>
          <p:cNvSpPr>
            <a:spLocks noChangeArrowheads="1"/>
          </p:cNvSpPr>
          <p:nvPr/>
        </p:nvSpPr>
        <p:spPr bwMode="auto">
          <a:xfrm>
            <a:off x="5453857" y="33122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>
            <a:off x="5606257" y="38583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9"/>
          <p:cNvSpPr>
            <a:spLocks noChangeArrowheads="1"/>
          </p:cNvSpPr>
          <p:nvPr/>
        </p:nvSpPr>
        <p:spPr bwMode="auto">
          <a:xfrm>
            <a:off x="52252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10"/>
          <p:cNvSpPr>
            <a:spLocks noChangeArrowheads="1"/>
          </p:cNvSpPr>
          <p:nvPr/>
        </p:nvSpPr>
        <p:spPr bwMode="auto">
          <a:xfrm>
            <a:off x="5758657" y="27153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1"/>
          <p:cNvSpPr>
            <a:spLocks noChangeArrowheads="1"/>
          </p:cNvSpPr>
          <p:nvPr/>
        </p:nvSpPr>
        <p:spPr bwMode="auto">
          <a:xfrm>
            <a:off x="5225257" y="36297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2"/>
          <p:cNvSpPr>
            <a:spLocks noChangeArrowheads="1"/>
          </p:cNvSpPr>
          <p:nvPr/>
        </p:nvSpPr>
        <p:spPr bwMode="auto">
          <a:xfrm>
            <a:off x="5377657" y="37821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3"/>
          <p:cNvSpPr>
            <a:spLocks noChangeArrowheads="1"/>
          </p:cNvSpPr>
          <p:nvPr/>
        </p:nvSpPr>
        <p:spPr bwMode="auto">
          <a:xfrm>
            <a:off x="6139657" y="34011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4"/>
          <p:cNvSpPr>
            <a:spLocks noChangeArrowheads="1"/>
          </p:cNvSpPr>
          <p:nvPr/>
        </p:nvSpPr>
        <p:spPr bwMode="auto">
          <a:xfrm>
            <a:off x="7041357" y="33884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5"/>
          <p:cNvSpPr>
            <a:spLocks noChangeArrowheads="1"/>
          </p:cNvSpPr>
          <p:nvPr/>
        </p:nvSpPr>
        <p:spPr bwMode="auto">
          <a:xfrm>
            <a:off x="66730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76636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7"/>
          <p:cNvSpPr>
            <a:spLocks noChangeArrowheads="1"/>
          </p:cNvSpPr>
          <p:nvPr/>
        </p:nvSpPr>
        <p:spPr bwMode="auto">
          <a:xfrm>
            <a:off x="6355557" y="48362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8"/>
          <p:cNvSpPr>
            <a:spLocks noChangeArrowheads="1"/>
          </p:cNvSpPr>
          <p:nvPr/>
        </p:nvSpPr>
        <p:spPr bwMode="auto">
          <a:xfrm>
            <a:off x="6977857" y="37059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9"/>
          <p:cNvSpPr>
            <a:spLocks noChangeArrowheads="1"/>
          </p:cNvSpPr>
          <p:nvPr/>
        </p:nvSpPr>
        <p:spPr bwMode="auto">
          <a:xfrm>
            <a:off x="6409532" y="419964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0"/>
          <p:cNvSpPr>
            <a:spLocks noChangeArrowheads="1"/>
          </p:cNvSpPr>
          <p:nvPr/>
        </p:nvSpPr>
        <p:spPr bwMode="auto">
          <a:xfrm>
            <a:off x="7054057" y="45441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1"/>
          <p:cNvSpPr>
            <a:spLocks noChangeArrowheads="1"/>
          </p:cNvSpPr>
          <p:nvPr/>
        </p:nvSpPr>
        <p:spPr bwMode="auto">
          <a:xfrm>
            <a:off x="7739857" y="36297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2"/>
          <p:cNvSpPr>
            <a:spLocks noChangeArrowheads="1"/>
          </p:cNvSpPr>
          <p:nvPr/>
        </p:nvSpPr>
        <p:spPr bwMode="auto">
          <a:xfrm>
            <a:off x="6225382" y="21168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3"/>
          <p:cNvSpPr>
            <a:spLocks noChangeArrowheads="1"/>
          </p:cNvSpPr>
          <p:nvPr/>
        </p:nvSpPr>
        <p:spPr bwMode="auto">
          <a:xfrm>
            <a:off x="6834982" y="21930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4"/>
          <p:cNvSpPr>
            <a:spLocks noChangeArrowheads="1"/>
          </p:cNvSpPr>
          <p:nvPr/>
        </p:nvSpPr>
        <p:spPr bwMode="auto">
          <a:xfrm>
            <a:off x="7901782" y="295504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25"/>
          <p:cNvSpPr>
            <a:spLocks noChangeShapeType="1"/>
          </p:cNvSpPr>
          <p:nvPr/>
        </p:nvSpPr>
        <p:spPr bwMode="auto">
          <a:xfrm flipV="1">
            <a:off x="5963444" y="1602494"/>
            <a:ext cx="1371600" cy="34290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5811044" y="1831094"/>
            <a:ext cx="1295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5"/>
          <p:cNvSpPr>
            <a:spLocks noChangeShapeType="1"/>
          </p:cNvSpPr>
          <p:nvPr/>
        </p:nvSpPr>
        <p:spPr bwMode="auto">
          <a:xfrm flipV="1">
            <a:off x="6039644" y="1831094"/>
            <a:ext cx="1371600" cy="32766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631774" y="5897223"/>
            <a:ext cx="6321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Choose the line where the distance to the nearest point(s) is as large as possible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6" name="Right Brace 25"/>
          <p:cNvSpPr/>
          <p:nvPr/>
        </p:nvSpPr>
        <p:spPr>
          <a:xfrm rot="6677477">
            <a:off x="1217104" y="5196864"/>
            <a:ext cx="157484" cy="244562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616439" y="5490638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5" name="Right Brace 54"/>
          <p:cNvSpPr/>
          <p:nvPr/>
        </p:nvSpPr>
        <p:spPr>
          <a:xfrm rot="6677477">
            <a:off x="5820219" y="5198363"/>
            <a:ext cx="224007" cy="87298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5377657" y="5350237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4405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Hinge loss!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4035423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34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35423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44812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893715" y="3199115"/>
            <a:ext cx="1086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Hinge:</a:t>
            </a:r>
            <a:endParaRPr lang="en-US" sz="28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4049534" y="3220811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35" name="Equation" r:id="rId5" imgW="1422400" imgH="203200" progId="Equation.3">
                  <p:embed/>
                </p:oleObj>
              </mc:Choice>
              <mc:Fallback>
                <p:oleObj name="Equation" r:id="rId5" imgW="14224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49534" y="3220811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324344" y="4132567"/>
            <a:ext cx="19248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Exponential:</a:t>
            </a:r>
            <a:endParaRPr lang="en-US" sz="28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140687" y="4211816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36" name="Equation" r:id="rId7" imgW="1155700" imgH="203200" progId="Equation.3">
                  <p:embed/>
                </p:oleObj>
              </mc:Choice>
              <mc:Fallback>
                <p:oleObj name="Equation" r:id="rId7" imgW="1155700" imgH="203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40687" y="4211816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169683" y="5225691"/>
            <a:ext cx="2090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Squared loss:</a:t>
            </a:r>
            <a:endParaRPr lang="en-US" sz="28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140687" y="5282359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37" name="Equation" r:id="rId9" imgW="1054100" imgH="228600" progId="Equation.3">
                  <p:embed/>
                </p:oleObj>
              </mc:Choice>
              <mc:Fallback>
                <p:oleObj name="Equation" r:id="rId9" imgW="1054100" imgH="2286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40687" y="5282359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1665111" y="3080230"/>
            <a:ext cx="5475111" cy="667329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86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944561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58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4561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43588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944561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59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4561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2247094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60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47094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5000498" y="2285408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61" name="Equation" r:id="rId10" imgW="1689100" imgH="215900" progId="Equation.3">
                  <p:embed/>
                </p:oleObj>
              </mc:Choice>
              <mc:Fallback>
                <p:oleObj name="Equation" r:id="rId10" imgW="16891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0498" y="2285408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060222" y="3852333"/>
            <a:ext cx="4686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Do we need the constraints still?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4624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944561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93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4561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43588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944561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94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4561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2247094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95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47094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5000498" y="2285408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96" name="Equation" r:id="rId10" imgW="1689100" imgH="215900" progId="Equation.3">
                  <p:embed/>
                </p:oleObj>
              </mc:Choice>
              <mc:Fallback>
                <p:oleObj name="Equation" r:id="rId10" imgW="16891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0498" y="2285408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Down Arrow 8"/>
          <p:cNvSpPr/>
          <p:nvPr/>
        </p:nvSpPr>
        <p:spPr>
          <a:xfrm>
            <a:off x="3570111" y="3640666"/>
            <a:ext cx="987778" cy="1072445"/>
          </a:xfrm>
          <a:prstGeom prst="downArrow">
            <a:avLst/>
          </a:prstGeom>
          <a:solidFill>
            <a:srgbClr val="DD8047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1338263" y="5081235"/>
          <a:ext cx="5897562" cy="677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97" name="Equation" r:id="rId12" imgW="2641600" imgH="304800" progId="Equation.3">
                  <p:embed/>
                </p:oleObj>
              </mc:Choice>
              <mc:Fallback>
                <p:oleObj name="Equation" r:id="rId12" imgW="264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338263" y="5081235"/>
                        <a:ext cx="5897562" cy="677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813222" y="6038334"/>
            <a:ext cx="3062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Unconstrained problem!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0824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Understanding the Soft Margin SVM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032000" y="1708150"/>
          <a:ext cx="4706938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184" name="Equation" r:id="rId3" imgW="2108200" imgH="304800" progId="Equation.3">
                  <p:embed/>
                </p:oleObj>
              </mc:Choice>
              <mc:Fallback>
                <p:oleObj name="Equation" r:id="rId3" imgW="21082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00" y="1708150"/>
                        <a:ext cx="4706938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28888" y="2822222"/>
            <a:ext cx="6093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like something we’ve seen before?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520119" y="3951993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185" name="Equation" r:id="rId5" imgW="2616200" imgH="457200" progId="Equation.3">
                  <p:embed/>
                </p:oleObj>
              </mc:Choice>
              <mc:Fallback>
                <p:oleObj name="Equation" r:id="rId5" imgW="2616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0119" y="3951993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96445" y="5136444"/>
            <a:ext cx="3471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Gradient descent problem!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98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 margin SVM as gradient descent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400778" y="1708150"/>
          <a:ext cx="4706938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30" name="Equation" r:id="rId3" imgW="2108200" imgH="304800" progId="Equation.3">
                  <p:embed/>
                </p:oleObj>
              </mc:Choice>
              <mc:Fallback>
                <p:oleObj name="Equation" r:id="rId3" imgW="21082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00778" y="1708150"/>
                        <a:ext cx="4706938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400778" y="5758744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31" name="Equation" r:id="rId5" imgW="2616200" imgH="457200" progId="Equation.3">
                  <p:embed/>
                </p:oleObj>
              </mc:Choice>
              <mc:Fallback>
                <p:oleObj name="Equation" r:id="rId5" imgW="2616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00778" y="5758744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3400778" y="2819752"/>
          <a:ext cx="4735512" cy="874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32" name="Equation" r:id="rId7" imgW="2120900" imgH="393700" progId="Equation.3">
                  <p:embed/>
                </p:oleObj>
              </mc:Choice>
              <mc:Fallback>
                <p:oleObj name="Equation" r:id="rId7" imgW="2120900" imgH="3937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00778" y="2819752"/>
                        <a:ext cx="4735512" cy="874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51556" y="2862086"/>
            <a:ext cx="26316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multiply through by 1/C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and rearrange</a:t>
            </a:r>
            <a:endParaRPr lang="en-US" sz="2000" dirty="0">
              <a:solidFill>
                <a:srgbClr val="0000FF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595688" y="4071938"/>
          <a:ext cx="4649787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33" name="Equation" r:id="rId9" imgW="2082800" imgH="304800" progId="Equation.3">
                  <p:embed/>
                </p:oleObj>
              </mc:Choice>
              <mc:Fallback>
                <p:oleObj name="Equation" r:id="rId9" imgW="2082800" imgH="3048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95688" y="4071938"/>
                        <a:ext cx="4649787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530349" y="4216429"/>
            <a:ext cx="1361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let </a:t>
            </a:r>
            <a:r>
              <a:rPr lang="en-US" sz="2000" dirty="0" err="1" smtClean="0">
                <a:solidFill>
                  <a:srgbClr val="0000FF"/>
                </a:solidFill>
              </a:rPr>
              <a:t>λ</a:t>
            </a:r>
            <a:r>
              <a:rPr lang="en-US" sz="2000" dirty="0" smtClean="0">
                <a:solidFill>
                  <a:srgbClr val="0000FF"/>
                </a:solidFill>
              </a:rPr>
              <a:t>=1/C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86667" y="5103166"/>
            <a:ext cx="523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type of gradient descent problem?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 margin SVM as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22202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way to solve the soft margin SVM problem is using gradient descent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283355" y="2822222"/>
          <a:ext cx="4649787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221" name="Equation" r:id="rId3" imgW="2082800" imgH="304800" progId="Equation.3">
                  <p:embed/>
                </p:oleObj>
              </mc:Choice>
              <mc:Fallback>
                <p:oleObj name="Equation" r:id="rId3" imgW="20828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3355" y="2822222"/>
                        <a:ext cx="4649787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08080" y="4501445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hinge loss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681111" y="3498497"/>
            <a:ext cx="1721556" cy="100294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683369" y="4653845"/>
            <a:ext cx="2270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276623" y="3368675"/>
            <a:ext cx="129821" cy="113277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35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SVM solver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53758" y="4841701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765300" y="4841701"/>
          <a:ext cx="524986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56" name="Equation" r:id="rId3" imgW="2578100" imgH="457200" progId="Equation.3">
                  <p:embed/>
                </p:oleObj>
              </mc:Choice>
              <mc:Fallback>
                <p:oleObj name="Equation" r:id="rId3" imgW="25781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5300" y="4841701"/>
                        <a:ext cx="524986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57" name="Equation" r:id="rId5" imgW="2654300" imgH="431800" progId="Equation.3">
                  <p:embed/>
                </p:oleObj>
              </mc:Choice>
              <mc:Fallback>
                <p:oleObj name="Equation" r:id="rId5" imgW="2654300" imgH="4318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880555" y="5684334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hinge loss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22973" y="5684334"/>
            <a:ext cx="2270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9652" y="6266553"/>
            <a:ext cx="8598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Finds the largest margin </a:t>
            </a:r>
            <a:r>
              <a:rPr lang="en-US" sz="2000" dirty="0" err="1" smtClean="0">
                <a:solidFill>
                  <a:srgbClr val="FF6600"/>
                </a:solidFill>
              </a:rPr>
              <a:t>hyperplane</a:t>
            </a:r>
            <a:r>
              <a:rPr lang="en-US" sz="2000" dirty="0" smtClean="0">
                <a:solidFill>
                  <a:srgbClr val="FF6600"/>
                </a:solidFill>
              </a:rPr>
              <a:t> while allowing for a soft margin</a:t>
            </a:r>
            <a:endParaRPr lang="en-US" sz="2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61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8091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of the most successful (if not the most successful) classification approach: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00" y="5799769"/>
            <a:ext cx="2585156" cy="10303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58334" y="3816673"/>
            <a:ext cx="25860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Support vector machine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481667" y="5238476"/>
            <a:ext cx="2331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perceptron algorithm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1380067" y="4458020"/>
            <a:ext cx="209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k nearest neighbor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1481667" y="3132667"/>
            <a:ext cx="14737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decision tree</a:t>
            </a:r>
            <a:endParaRPr lang="en-US" sz="2000" dirty="0"/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884" y="3132667"/>
            <a:ext cx="3826983" cy="355999"/>
          </a:xfrm>
          <a:prstGeom prst="rect">
            <a:avLst/>
          </a:prstGeom>
        </p:spPr>
      </p:pic>
      <p:pic>
        <p:nvPicPr>
          <p:cNvPr id="16" name="Resim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4896" y="3735045"/>
            <a:ext cx="4359990" cy="410353"/>
          </a:xfrm>
          <a:prstGeom prst="rect">
            <a:avLst/>
          </a:prstGeom>
        </p:spPr>
      </p:pic>
      <p:pic>
        <p:nvPicPr>
          <p:cNvPr id="17" name="Resim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2883" y="4434854"/>
            <a:ext cx="3457473" cy="281422"/>
          </a:xfrm>
          <a:prstGeom prst="rect">
            <a:avLst/>
          </a:prstGeom>
        </p:spPr>
      </p:pic>
      <p:pic>
        <p:nvPicPr>
          <p:cNvPr id="18" name="Resim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1999" y="5090928"/>
            <a:ext cx="3627165" cy="34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62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299" y="-81878"/>
            <a:ext cx="8153400" cy="990600"/>
          </a:xfrm>
        </p:spPr>
        <p:txBody>
          <a:bodyPr/>
          <a:lstStyle/>
          <a:p>
            <a:r>
              <a:rPr lang="en-US" dirty="0" smtClean="0"/>
              <a:t>Trends over time</a:t>
            </a:r>
            <a:endParaRPr lang="en-US" dirty="0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3125"/>
            <a:ext cx="9144000" cy="602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2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648494" y="1870782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510382" y="4860045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685132" y="26899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1110457" y="30471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1262857" y="35932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8818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415257" y="24502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881857" y="33646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1034257" y="35170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796257" y="31360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697957" y="31233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23296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33202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2012157" y="45711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634457" y="34408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2066132" y="3934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710657" y="42790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396457" y="33646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881982" y="18517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491582" y="19279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558382" y="26899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Line 25"/>
          <p:cNvSpPr>
            <a:spLocks noChangeShapeType="1"/>
          </p:cNvSpPr>
          <p:nvPr/>
        </p:nvSpPr>
        <p:spPr bwMode="auto">
          <a:xfrm flipV="1">
            <a:off x="1391444" y="1565982"/>
            <a:ext cx="1676400" cy="32004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 flipV="1">
            <a:off x="1086644" y="1565982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25"/>
          <p:cNvSpPr>
            <a:spLocks noChangeShapeType="1"/>
          </p:cNvSpPr>
          <p:nvPr/>
        </p:nvSpPr>
        <p:spPr bwMode="auto">
          <a:xfrm flipV="1">
            <a:off x="1620044" y="1642182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V="1">
            <a:off x="5101432" y="1864432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4963320" y="4853695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6138070" y="2683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7"/>
          <p:cNvSpPr>
            <a:spLocks noChangeArrowheads="1"/>
          </p:cNvSpPr>
          <p:nvPr/>
        </p:nvSpPr>
        <p:spPr bwMode="auto">
          <a:xfrm>
            <a:off x="5563395" y="30407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>
            <a:off x="5715795" y="35868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9"/>
          <p:cNvSpPr>
            <a:spLocks noChangeArrowheads="1"/>
          </p:cNvSpPr>
          <p:nvPr/>
        </p:nvSpPr>
        <p:spPr bwMode="auto">
          <a:xfrm>
            <a:off x="53347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10"/>
          <p:cNvSpPr>
            <a:spLocks noChangeArrowheads="1"/>
          </p:cNvSpPr>
          <p:nvPr/>
        </p:nvSpPr>
        <p:spPr bwMode="auto">
          <a:xfrm>
            <a:off x="5868195" y="24438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1"/>
          <p:cNvSpPr>
            <a:spLocks noChangeArrowheads="1"/>
          </p:cNvSpPr>
          <p:nvPr/>
        </p:nvSpPr>
        <p:spPr bwMode="auto">
          <a:xfrm>
            <a:off x="5334795" y="33582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2"/>
          <p:cNvSpPr>
            <a:spLocks noChangeArrowheads="1"/>
          </p:cNvSpPr>
          <p:nvPr/>
        </p:nvSpPr>
        <p:spPr bwMode="auto">
          <a:xfrm>
            <a:off x="5487195" y="35106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3"/>
          <p:cNvSpPr>
            <a:spLocks noChangeArrowheads="1"/>
          </p:cNvSpPr>
          <p:nvPr/>
        </p:nvSpPr>
        <p:spPr bwMode="auto">
          <a:xfrm>
            <a:off x="6249195" y="31296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4"/>
          <p:cNvSpPr>
            <a:spLocks noChangeArrowheads="1"/>
          </p:cNvSpPr>
          <p:nvPr/>
        </p:nvSpPr>
        <p:spPr bwMode="auto">
          <a:xfrm>
            <a:off x="7150895" y="31169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5"/>
          <p:cNvSpPr>
            <a:spLocks noChangeArrowheads="1"/>
          </p:cNvSpPr>
          <p:nvPr/>
        </p:nvSpPr>
        <p:spPr bwMode="auto">
          <a:xfrm>
            <a:off x="67825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77731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7"/>
          <p:cNvSpPr>
            <a:spLocks noChangeArrowheads="1"/>
          </p:cNvSpPr>
          <p:nvPr/>
        </p:nvSpPr>
        <p:spPr bwMode="auto">
          <a:xfrm>
            <a:off x="6465095" y="45647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8"/>
          <p:cNvSpPr>
            <a:spLocks noChangeArrowheads="1"/>
          </p:cNvSpPr>
          <p:nvPr/>
        </p:nvSpPr>
        <p:spPr bwMode="auto">
          <a:xfrm>
            <a:off x="7087395" y="34344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9"/>
          <p:cNvSpPr>
            <a:spLocks noChangeArrowheads="1"/>
          </p:cNvSpPr>
          <p:nvPr/>
        </p:nvSpPr>
        <p:spPr bwMode="auto">
          <a:xfrm>
            <a:off x="6519070" y="39281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0"/>
          <p:cNvSpPr>
            <a:spLocks noChangeArrowheads="1"/>
          </p:cNvSpPr>
          <p:nvPr/>
        </p:nvSpPr>
        <p:spPr bwMode="auto">
          <a:xfrm>
            <a:off x="7163595" y="42726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1"/>
          <p:cNvSpPr>
            <a:spLocks noChangeArrowheads="1"/>
          </p:cNvSpPr>
          <p:nvPr/>
        </p:nvSpPr>
        <p:spPr bwMode="auto">
          <a:xfrm>
            <a:off x="7849395" y="33582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2"/>
          <p:cNvSpPr>
            <a:spLocks noChangeArrowheads="1"/>
          </p:cNvSpPr>
          <p:nvPr/>
        </p:nvSpPr>
        <p:spPr bwMode="auto">
          <a:xfrm>
            <a:off x="6334920" y="18453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3"/>
          <p:cNvSpPr>
            <a:spLocks noChangeArrowheads="1"/>
          </p:cNvSpPr>
          <p:nvPr/>
        </p:nvSpPr>
        <p:spPr bwMode="auto">
          <a:xfrm>
            <a:off x="6944520" y="1921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4"/>
          <p:cNvSpPr>
            <a:spLocks noChangeArrowheads="1"/>
          </p:cNvSpPr>
          <p:nvPr/>
        </p:nvSpPr>
        <p:spPr bwMode="auto">
          <a:xfrm>
            <a:off x="8011320" y="26835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25"/>
          <p:cNvSpPr>
            <a:spLocks noChangeShapeType="1"/>
          </p:cNvSpPr>
          <p:nvPr/>
        </p:nvSpPr>
        <p:spPr bwMode="auto">
          <a:xfrm flipV="1">
            <a:off x="6072982" y="1331032"/>
            <a:ext cx="1371600" cy="34290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5920582" y="1559632"/>
            <a:ext cx="1295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5"/>
          <p:cNvSpPr>
            <a:spLocks noChangeShapeType="1"/>
          </p:cNvSpPr>
          <p:nvPr/>
        </p:nvSpPr>
        <p:spPr bwMode="auto">
          <a:xfrm flipV="1">
            <a:off x="6149182" y="1559632"/>
            <a:ext cx="1371600" cy="32766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81857" y="5658726"/>
            <a:ext cx="8001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The </a:t>
            </a:r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r>
              <a:rPr lang="en-US" sz="2000" dirty="0" smtClean="0">
                <a:solidFill>
                  <a:srgbClr val="0000FF"/>
                </a:solidFill>
              </a:rPr>
              <a:t> of a classifier is the distance to the closest points of either class</a:t>
            </a:r>
          </a:p>
          <a:p>
            <a:r>
              <a:rPr lang="en-US" sz="2000" dirty="0">
                <a:solidFill>
                  <a:srgbClr val="FF6600"/>
                </a:solidFill>
              </a:rPr>
              <a:t>L</a:t>
            </a:r>
            <a:r>
              <a:rPr lang="en-US" sz="2000" dirty="0" smtClean="0">
                <a:solidFill>
                  <a:srgbClr val="FF6600"/>
                </a:solidFill>
              </a:rPr>
              <a:t>arge margin </a:t>
            </a:r>
            <a:r>
              <a:rPr lang="en-US" sz="2000" dirty="0" smtClean="0">
                <a:solidFill>
                  <a:srgbClr val="0000FF"/>
                </a:solidFill>
              </a:rPr>
              <a:t>classifiers attempt to maximize this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25977" y="5219176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487195" y="5078775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7" name="Right Brace 56"/>
          <p:cNvSpPr/>
          <p:nvPr/>
        </p:nvSpPr>
        <p:spPr>
          <a:xfrm rot="6677477">
            <a:off x="1344103" y="4900533"/>
            <a:ext cx="157484" cy="244562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6677477">
            <a:off x="5947218" y="4902032"/>
            <a:ext cx="224007" cy="87298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372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1392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/>
              <a:t>Select the </a:t>
            </a:r>
            <a:r>
              <a:rPr lang="en-US" sz="2800" dirty="0" err="1" smtClean="0"/>
              <a:t>hyperplane</a:t>
            </a:r>
            <a:r>
              <a:rPr lang="en-US" sz="2800" dirty="0" smtClean="0"/>
              <a:t> with the largest margin where the points are classified correctly!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Setup as a </a:t>
            </a:r>
            <a:r>
              <a:rPr lang="en-US" sz="2800" dirty="0" smtClean="0">
                <a:solidFill>
                  <a:srgbClr val="FF6600"/>
                </a:solidFill>
              </a:rPr>
              <a:t>constrained optimization problem</a:t>
            </a:r>
            <a:r>
              <a:rPr lang="en-US" sz="2800" dirty="0" smtClean="0"/>
              <a:t>: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284668"/>
              </p:ext>
            </p:extLst>
          </p:nvPr>
        </p:nvGraphicFramePr>
        <p:xfrm>
          <a:off x="2556494" y="455884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379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56494" y="455884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0529296"/>
              </p:ext>
            </p:extLst>
          </p:nvPr>
        </p:nvGraphicFramePr>
        <p:xfrm>
          <a:off x="2603769" y="5531092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380" name="Equation" r:id="rId5" imgW="1219200" imgH="215900" progId="Equation.3">
                  <p:embed/>
                </p:oleObj>
              </mc:Choice>
              <mc:Fallback>
                <p:oleObj name="Equation" r:id="rId5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03769" y="5531092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893777" y="497495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105201" y="5528957"/>
            <a:ext cx="2539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does this say?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03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5326423"/>
              </p:ext>
            </p:extLst>
          </p:nvPr>
        </p:nvGraphicFramePr>
        <p:xfrm>
          <a:off x="5723586" y="196482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38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23586" y="196482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0785562"/>
              </p:ext>
            </p:extLst>
          </p:nvPr>
        </p:nvGraphicFramePr>
        <p:xfrm>
          <a:off x="5786117" y="3195763"/>
          <a:ext cx="30337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39" name="Equation" r:id="rId5" imgW="1206500" imgH="215900" progId="Equation.3">
                  <p:embed/>
                </p:oleObj>
              </mc:Choice>
              <mc:Fallback>
                <p:oleObj name="Equation" r:id="rId5" imgW="1206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86117" y="3195763"/>
                        <a:ext cx="303371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222954" y="257544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6825169"/>
              </p:ext>
            </p:extLst>
          </p:nvPr>
        </p:nvGraphicFramePr>
        <p:xfrm>
          <a:off x="927329" y="204283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40" name="Equation" r:id="rId7" imgW="1320800" imgH="215900" progId="Equation.3">
                  <p:embed/>
                </p:oleObj>
              </mc:Choice>
              <mc:Fallback>
                <p:oleObj name="Equation" r:id="rId7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7329" y="204283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9919910"/>
              </p:ext>
            </p:extLst>
          </p:nvPr>
        </p:nvGraphicFramePr>
        <p:xfrm>
          <a:off x="974604" y="3274036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41" name="Equation" r:id="rId8" imgW="1219200" imgH="215900" progId="Equation.3">
                  <p:embed/>
                </p:oleObj>
              </mc:Choice>
              <mc:Fallback>
                <p:oleObj name="Equation" r:id="rId8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74604" y="3274036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64612" y="264734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783667" y="1681484"/>
            <a:ext cx="0" cy="2652889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109695" y="5080000"/>
            <a:ext cx="32448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Are these equivalent?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2988233"/>
              </p:ext>
            </p:extLst>
          </p:nvPr>
        </p:nvGraphicFramePr>
        <p:xfrm>
          <a:off x="7421225" y="3682244"/>
          <a:ext cx="862012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42" name="Equation" r:id="rId10" imgW="342900" imgH="165100" progId="Equation.3">
                  <p:embed/>
                </p:oleObj>
              </mc:Choice>
              <mc:Fallback>
                <p:oleObj name="Equation" r:id="rId10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421225" y="3682244"/>
                        <a:ext cx="862012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45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12400</TotalTime>
  <Words>1608</Words>
  <Application>Microsoft Office PowerPoint</Application>
  <PresentationFormat>Ekran Gösterisi (4:3)</PresentationFormat>
  <Paragraphs>325</Paragraphs>
  <Slides>68</Slides>
  <Notes>13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68</vt:i4>
      </vt:variant>
    </vt:vector>
  </HeadingPairs>
  <TitlesOfParts>
    <vt:vector size="79" baseType="lpstr">
      <vt:lpstr>ＭＳ Ｐゴシック</vt:lpstr>
      <vt:lpstr>Arial</vt:lpstr>
      <vt:lpstr>Calibri</vt:lpstr>
      <vt:lpstr>Courier New</vt:lpstr>
      <vt:lpstr>Sitka Small</vt:lpstr>
      <vt:lpstr>Times New Roman</vt:lpstr>
      <vt:lpstr>Tw Cen MT</vt:lpstr>
      <vt:lpstr>Wingdings</vt:lpstr>
      <vt:lpstr>Wingdings 2</vt:lpstr>
      <vt:lpstr>Median</vt:lpstr>
      <vt:lpstr>Equation</vt:lpstr>
      <vt:lpstr>PowerPoint Sunusu</vt:lpstr>
      <vt:lpstr>Which hyperplane?</vt:lpstr>
      <vt:lpstr>Linear approaches so far</vt:lpstr>
      <vt:lpstr>Linear approaches so far</vt:lpstr>
      <vt:lpstr>Which hyperplane would you choose?</vt:lpstr>
      <vt:lpstr>Large margin classifiers</vt:lpstr>
      <vt:lpstr>Large margin classifiers</vt:lpstr>
      <vt:lpstr>Large margin classifier setup</vt:lpstr>
      <vt:lpstr>Large margin classifier setup</vt:lpstr>
      <vt:lpstr>Large margin classifier setup</vt:lpstr>
      <vt:lpstr>Large margin classifier setup</vt:lpstr>
      <vt:lpstr>Measuring the margin</vt:lpstr>
      <vt:lpstr>Support vectors</vt:lpstr>
      <vt:lpstr>Measuring the margin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Measuring the margin</vt:lpstr>
      <vt:lpstr>Measuring the margin</vt:lpstr>
      <vt:lpstr>Measuring the margin</vt:lpstr>
      <vt:lpstr>Measuring the margin</vt:lpstr>
      <vt:lpstr>Measuring the margin</vt:lpstr>
      <vt:lpstr>Measuring the margin</vt:lpstr>
      <vt:lpstr>Maximizing the margin</vt:lpstr>
      <vt:lpstr>Maximizing the margin</vt:lpstr>
      <vt:lpstr>Maximizing the margin</vt:lpstr>
      <vt:lpstr>Maximizing the margin: the real problem</vt:lpstr>
      <vt:lpstr>Maximizing the margin: the real problem</vt:lpstr>
      <vt:lpstr>Support vector machine problem</vt:lpstr>
      <vt:lpstr>PowerPoint Sunusu</vt:lpstr>
      <vt:lpstr>Soft Margin Classification  </vt:lpstr>
      <vt:lpstr>Soft Margin Classification  </vt:lpstr>
      <vt:lpstr>Slack variables</vt:lpstr>
      <vt:lpstr>Slack variables</vt:lpstr>
      <vt:lpstr>Slack variables</vt:lpstr>
      <vt:lpstr>Soft margin SVM</vt:lpstr>
      <vt:lpstr>Demo</vt:lpstr>
      <vt:lpstr>Solving the SVM problem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Hinge loss!</vt:lpstr>
      <vt:lpstr>Understanding the Soft Margin SVM</vt:lpstr>
      <vt:lpstr>Understanding the Soft Margin SVM</vt:lpstr>
      <vt:lpstr>Understanding the Soft Margin SVM</vt:lpstr>
      <vt:lpstr>Soft margin SVM as gradient descent</vt:lpstr>
      <vt:lpstr>Soft margin SVM as gradient descent</vt:lpstr>
      <vt:lpstr>Gradient descent SVM solver</vt:lpstr>
      <vt:lpstr>Support vector machines</vt:lpstr>
      <vt:lpstr>Trends over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Kauchak</dc:creator>
  <cp:lastModifiedBy>Furkan Gözükara</cp:lastModifiedBy>
  <cp:revision>2276</cp:revision>
  <cp:lastPrinted>2013-10-11T17:07:04Z</cp:lastPrinted>
  <dcterms:created xsi:type="dcterms:W3CDTF">2013-09-08T20:10:23Z</dcterms:created>
  <dcterms:modified xsi:type="dcterms:W3CDTF">2018-11-30T07:20:43Z</dcterms:modified>
</cp:coreProperties>
</file>

<file path=docProps/thumbnail.jpeg>
</file>